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23"/>
  </p:notesMasterIdLst>
  <p:handoutMasterIdLst>
    <p:handoutMasterId r:id="rId24"/>
  </p:handoutMasterIdLst>
  <p:sldIdLst>
    <p:sldId id="392" r:id="rId2"/>
    <p:sldId id="366" r:id="rId3"/>
    <p:sldId id="400" r:id="rId4"/>
    <p:sldId id="401" r:id="rId5"/>
    <p:sldId id="398" r:id="rId6"/>
    <p:sldId id="346" r:id="rId7"/>
    <p:sldId id="402" r:id="rId8"/>
    <p:sldId id="394" r:id="rId9"/>
    <p:sldId id="399" r:id="rId10"/>
    <p:sldId id="380" r:id="rId11"/>
    <p:sldId id="381" r:id="rId12"/>
    <p:sldId id="382" r:id="rId13"/>
    <p:sldId id="405" r:id="rId14"/>
    <p:sldId id="395" r:id="rId15"/>
    <p:sldId id="403" r:id="rId16"/>
    <p:sldId id="406" r:id="rId17"/>
    <p:sldId id="407" r:id="rId18"/>
    <p:sldId id="408" r:id="rId19"/>
    <p:sldId id="409" r:id="rId20"/>
    <p:sldId id="379" r:id="rId21"/>
    <p:sldId id="387" r:id="rId22"/>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CF2"/>
    <a:srgbClr val="CCE6FF"/>
    <a:srgbClr val="336600"/>
    <a:srgbClr val="008000"/>
    <a:srgbClr val="67799C"/>
    <a:srgbClr val="B75708"/>
    <a:srgbClr val="E46C0A"/>
    <a:srgbClr val="000000"/>
    <a:srgbClr val="CDDDFF"/>
    <a:srgbClr val="CFD1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35" autoAdjust="0"/>
    <p:restoredTop sz="94343" autoAdjust="0"/>
  </p:normalViewPr>
  <p:slideViewPr>
    <p:cSldViewPr snapToGrid="0" snapToObjects="1">
      <p:cViewPr>
        <p:scale>
          <a:sx n="90" d="100"/>
          <a:sy n="90" d="100"/>
        </p:scale>
        <p:origin x="-499" y="53"/>
      </p:cViewPr>
      <p:guideLst>
        <p:guide orient="horz" pos="2160"/>
        <p:guide pos="3817"/>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6" d="100"/>
          <a:sy n="56" d="100"/>
        </p:scale>
        <p:origin x="259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dirty="0"/>
              <a:t>PERCENTAGE</a:t>
            </a:r>
            <a:r>
              <a:rPr lang="en-GB" sz="1400" baseline="0" dirty="0"/>
              <a:t> OF DEFECTS INTRODUCED VERSUS DETECTED DURING THE DEVELOPMENT PROCESS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2124320181636748E-2"/>
          <c:y val="0.18568526944996938"/>
          <c:w val="0.89458421474445515"/>
          <c:h val="0.46601874718702602"/>
        </c:manualLayout>
      </c:layout>
      <c:lineChart>
        <c:grouping val="standard"/>
        <c:varyColors val="0"/>
        <c:ser>
          <c:idx val="0"/>
          <c:order val="0"/>
          <c:tx>
            <c:strRef>
              <c:f>Sheet1!$B$1</c:f>
              <c:strCache>
                <c:ptCount val="1"/>
                <c:pt idx="0">
                  <c:v>DEFAULTS INTRODUCED</c:v>
                </c:pt>
              </c:strCache>
            </c:strRef>
          </c:tx>
          <c:spPr>
            <a:ln w="28575" cap="rnd">
              <a:solidFill>
                <a:schemeClr val="accent1"/>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E7A-459F-8875-572A964F9256}"/>
                </c:ext>
              </c:extLst>
            </c:dLbl>
            <c:spPr>
              <a:solidFill>
                <a:schemeClr val="tx2">
                  <a:lumMod val="40000"/>
                  <a:lumOff val="60000"/>
                </a:schemeClr>
              </a:solid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REQUIREMENTS</c:v>
                </c:pt>
                <c:pt idx="1">
                  <c:v>CODE</c:v>
                </c:pt>
                <c:pt idx="2">
                  <c:v>INTEGRATION</c:v>
                </c:pt>
                <c:pt idx="3">
                  <c:v>TEST</c:v>
                </c:pt>
                <c:pt idx="4">
                  <c:v>MAINTENANCE</c:v>
                </c:pt>
              </c:strCache>
            </c:strRef>
          </c:cat>
          <c:val>
            <c:numRef>
              <c:f>Sheet1!$B$2:$B$6</c:f>
              <c:numCache>
                <c:formatCode>General</c:formatCode>
                <c:ptCount val="5"/>
                <c:pt idx="0">
                  <c:v>70</c:v>
                </c:pt>
                <c:pt idx="1">
                  <c:v>20</c:v>
                </c:pt>
                <c:pt idx="2">
                  <c:v>8</c:v>
                </c:pt>
                <c:pt idx="3">
                  <c:v>1</c:v>
                </c:pt>
                <c:pt idx="4">
                  <c:v>1</c:v>
                </c:pt>
              </c:numCache>
            </c:numRef>
          </c:val>
          <c:smooth val="0"/>
          <c:extLst>
            <c:ext xmlns:c16="http://schemas.microsoft.com/office/drawing/2014/chart" uri="{C3380CC4-5D6E-409C-BE32-E72D297353CC}">
              <c16:uniqueId val="{00000000-2264-43A6-ACEF-806AF0158B0F}"/>
            </c:ext>
          </c:extLst>
        </c:ser>
        <c:ser>
          <c:idx val="1"/>
          <c:order val="1"/>
          <c:tx>
            <c:strRef>
              <c:f>Sheet1!$C$1</c:f>
              <c:strCache>
                <c:ptCount val="1"/>
                <c:pt idx="0">
                  <c:v>DEFAULTS DETECTED</c:v>
                </c:pt>
              </c:strCache>
            </c:strRef>
          </c:tx>
          <c:spPr>
            <a:ln w="28575" cap="rnd">
              <a:solidFill>
                <a:schemeClr val="accent6"/>
              </a:solidFill>
              <a:round/>
            </a:ln>
            <a:effectLst/>
          </c:spPr>
          <c:marker>
            <c:symbol val="none"/>
          </c:marker>
          <c:dLbls>
            <c:spPr>
              <a:solidFill>
                <a:schemeClr val="accent6">
                  <a:lumMod val="60000"/>
                  <a:lumOff val="40000"/>
                </a:schemeClr>
              </a:solidFill>
              <a:ln>
                <a:solidFill>
                  <a:schemeClr val="accent6"/>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REQUIREMENTS</c:v>
                </c:pt>
                <c:pt idx="1">
                  <c:v>CODE</c:v>
                </c:pt>
                <c:pt idx="2">
                  <c:v>INTEGRATION</c:v>
                </c:pt>
                <c:pt idx="3">
                  <c:v>TEST</c:v>
                </c:pt>
                <c:pt idx="4">
                  <c:v>MAINTENANCE</c:v>
                </c:pt>
              </c:strCache>
            </c:strRef>
          </c:cat>
          <c:val>
            <c:numRef>
              <c:f>Sheet1!$C$2:$C$6</c:f>
              <c:numCache>
                <c:formatCode>General</c:formatCode>
                <c:ptCount val="5"/>
                <c:pt idx="0">
                  <c:v>4</c:v>
                </c:pt>
                <c:pt idx="1">
                  <c:v>16</c:v>
                </c:pt>
                <c:pt idx="2">
                  <c:v>51</c:v>
                </c:pt>
                <c:pt idx="3">
                  <c:v>9</c:v>
                </c:pt>
                <c:pt idx="4">
                  <c:v>20</c:v>
                </c:pt>
              </c:numCache>
            </c:numRef>
          </c:val>
          <c:smooth val="0"/>
          <c:extLst>
            <c:ext xmlns:c16="http://schemas.microsoft.com/office/drawing/2014/chart" uri="{C3380CC4-5D6E-409C-BE32-E72D297353CC}">
              <c16:uniqueId val="{00000001-2264-43A6-ACEF-806AF0158B0F}"/>
            </c:ext>
          </c:extLst>
        </c:ser>
        <c:dLbls>
          <c:showLegendKey val="0"/>
          <c:showVal val="0"/>
          <c:showCatName val="0"/>
          <c:showSerName val="0"/>
          <c:showPercent val="0"/>
          <c:showBubbleSize val="0"/>
        </c:dLbls>
        <c:smooth val="0"/>
        <c:axId val="339341320"/>
        <c:axId val="339342104"/>
      </c:lineChart>
      <c:catAx>
        <c:axId val="33934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39342104"/>
        <c:crosses val="autoZero"/>
        <c:auto val="1"/>
        <c:lblAlgn val="ctr"/>
        <c:lblOffset val="100"/>
        <c:noMultiLvlLbl val="0"/>
      </c:catAx>
      <c:valAx>
        <c:axId val="339342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39341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COST (US$) OF CORRECTING</a:t>
            </a:r>
            <a:r>
              <a:rPr lang="en-US" sz="1400" baseline="0" dirty="0"/>
              <a:t> AN ERROR DURING THE SOFTWARE DEVELOPMENT CYCLE</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COST (US$)</c:v>
                </c:pt>
              </c:strCache>
            </c:strRef>
          </c:tx>
          <c:spPr>
            <a:solidFill>
              <a:schemeClr val="accent1"/>
            </a:solidFill>
            <a:ln>
              <a:noFill/>
            </a:ln>
            <a:effectLst/>
          </c:spPr>
          <c:invertIfNegative val="0"/>
          <c:cat>
            <c:strRef>
              <c:f>Sheet1!$A$2:$A$6</c:f>
              <c:strCache>
                <c:ptCount val="5"/>
                <c:pt idx="0">
                  <c:v>REQUIREMENTS</c:v>
                </c:pt>
                <c:pt idx="1">
                  <c:v>CODE</c:v>
                </c:pt>
                <c:pt idx="2">
                  <c:v>INTEGRATION</c:v>
                </c:pt>
                <c:pt idx="3">
                  <c:v>TEST</c:v>
                </c:pt>
                <c:pt idx="4">
                  <c:v>MAINTENANCE</c:v>
                </c:pt>
              </c:strCache>
            </c:strRef>
          </c:cat>
          <c:val>
            <c:numRef>
              <c:f>Sheet1!$B$2:$B$6</c:f>
              <c:numCache>
                <c:formatCode>General</c:formatCode>
                <c:ptCount val="5"/>
                <c:pt idx="0">
                  <c:v>139</c:v>
                </c:pt>
                <c:pt idx="1">
                  <c:v>455</c:v>
                </c:pt>
                <c:pt idx="2">
                  <c:v>977</c:v>
                </c:pt>
                <c:pt idx="3">
                  <c:v>7136</c:v>
                </c:pt>
                <c:pt idx="4">
                  <c:v>14102</c:v>
                </c:pt>
              </c:numCache>
            </c:numRef>
          </c:val>
          <c:extLst>
            <c:ext xmlns:c16="http://schemas.microsoft.com/office/drawing/2014/chart" uri="{C3380CC4-5D6E-409C-BE32-E72D297353CC}">
              <c16:uniqueId val="{00000000-A999-4F1C-8B20-FDE1FBA36947}"/>
            </c:ext>
          </c:extLst>
        </c:ser>
        <c:dLbls>
          <c:showLegendKey val="0"/>
          <c:showVal val="0"/>
          <c:showCatName val="0"/>
          <c:showSerName val="0"/>
          <c:showPercent val="0"/>
          <c:showBubbleSize val="0"/>
        </c:dLbls>
        <c:gapWidth val="219"/>
        <c:overlap val="-27"/>
        <c:axId val="339342888"/>
        <c:axId val="339343280"/>
      </c:barChart>
      <c:catAx>
        <c:axId val="33934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39343280"/>
        <c:crosses val="autoZero"/>
        <c:auto val="1"/>
        <c:lblAlgn val="ctr"/>
        <c:lblOffset val="100"/>
        <c:noMultiLvlLbl val="0"/>
      </c:catAx>
      <c:valAx>
        <c:axId val="339343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339342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dirty="0"/>
              <a:t>NUMBER OF CARS RECALLED DUE TO SOFTWARE ERRORS IN MILLIONS</a:t>
            </a:r>
            <a:endParaRPr lang="en-GB" sz="1400" baseline="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c:f>
              <c:strCache>
                <c:ptCount val="1"/>
                <c:pt idx="0">
                  <c:v>NUMBER OF CARS RECALLED</c:v>
                </c:pt>
              </c:strCache>
            </c:strRef>
          </c:tx>
          <c:spPr>
            <a:solidFill>
              <a:schemeClr val="accent1"/>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3.6999999999999998E-2</c:v>
                </c:pt>
                <c:pt idx="1">
                  <c:v>0.65400000000000003</c:v>
                </c:pt>
                <c:pt idx="2">
                  <c:v>0.81399999999999995</c:v>
                </c:pt>
                <c:pt idx="3">
                  <c:v>5.4</c:v>
                </c:pt>
                <c:pt idx="4">
                  <c:v>5.8</c:v>
                </c:pt>
              </c:numCache>
            </c:numRef>
          </c:val>
          <c:extLst>
            <c:ext xmlns:c16="http://schemas.microsoft.com/office/drawing/2014/chart" uri="{C3380CC4-5D6E-409C-BE32-E72D297353CC}">
              <c16:uniqueId val="{00000000-FAD8-41C5-BBCB-F41A2C3BF566}"/>
            </c:ext>
          </c:extLst>
        </c:ser>
        <c:dLbls>
          <c:showLegendKey val="0"/>
          <c:showVal val="0"/>
          <c:showCatName val="0"/>
          <c:showSerName val="0"/>
          <c:showPercent val="0"/>
          <c:showBubbleSize val="0"/>
        </c:dLbls>
        <c:gapWidth val="150"/>
        <c:axId val="500901584"/>
        <c:axId val="500905896"/>
      </c:barChart>
      <c:catAx>
        <c:axId val="50090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00905896"/>
        <c:crosses val="autoZero"/>
        <c:auto val="1"/>
        <c:lblAlgn val="ctr"/>
        <c:lblOffset val="100"/>
        <c:noMultiLvlLbl val="0"/>
      </c:catAx>
      <c:valAx>
        <c:axId val="500905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00901584"/>
        <c:crosses val="autoZero"/>
        <c:crossBetween val="between"/>
      </c:valAx>
      <c:spPr>
        <a:noFill/>
        <a:ln>
          <a:solidFill>
            <a:srgbClr val="C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063BDA-1FD4-5E40-B688-CE10F8A090AD}" type="datetimeFigureOut">
              <a:rPr lang="fr-FR" smtClean="0"/>
              <a:t>03/06/2018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DD6471-5AF5-3F4F-8798-5592F36A00D3}" type="slidenum">
              <a:rPr lang="fr-FR" smtClean="0"/>
              <a:t>‹N°›</a:t>
            </a:fld>
            <a:endParaRPr lang="fr-FR"/>
          </a:p>
        </p:txBody>
      </p:sp>
    </p:spTree>
    <p:extLst>
      <p:ext uri="{BB962C8B-B14F-4D97-AF65-F5344CB8AC3E}">
        <p14:creationId xmlns:p14="http://schemas.microsoft.com/office/powerpoint/2010/main" val="1852818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2A289B-17B8-45A9-ACD6-570736C93BC9}" type="datetimeFigureOut">
              <a:rPr lang="fr-FR" smtClean="0"/>
              <a:t>03/06/2018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8C6866-81D2-47E6-98FF-389B3D12C1BE}" type="slidenum">
              <a:rPr lang="fr-FR" smtClean="0"/>
              <a:t>‹N°›</a:t>
            </a:fld>
            <a:endParaRPr lang="fr-FR"/>
          </a:p>
        </p:txBody>
      </p:sp>
    </p:spTree>
    <p:extLst>
      <p:ext uri="{BB962C8B-B14F-4D97-AF65-F5344CB8AC3E}">
        <p14:creationId xmlns:p14="http://schemas.microsoft.com/office/powerpoint/2010/main" val="329363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1</a:t>
            </a:fld>
            <a:endParaRPr lang="fr-FR"/>
          </a:p>
        </p:txBody>
      </p:sp>
    </p:spTree>
    <p:extLst>
      <p:ext uri="{BB962C8B-B14F-4D97-AF65-F5344CB8AC3E}">
        <p14:creationId xmlns:p14="http://schemas.microsoft.com/office/powerpoint/2010/main" val="128035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10</a:t>
            </a:fld>
            <a:endParaRPr lang="fr-FR"/>
          </a:p>
        </p:txBody>
      </p:sp>
    </p:spTree>
    <p:extLst>
      <p:ext uri="{BB962C8B-B14F-4D97-AF65-F5344CB8AC3E}">
        <p14:creationId xmlns:p14="http://schemas.microsoft.com/office/powerpoint/2010/main" val="2862309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11</a:t>
            </a:fld>
            <a:endParaRPr lang="fr-FR"/>
          </a:p>
        </p:txBody>
      </p:sp>
    </p:spTree>
    <p:extLst>
      <p:ext uri="{BB962C8B-B14F-4D97-AF65-F5344CB8AC3E}">
        <p14:creationId xmlns:p14="http://schemas.microsoft.com/office/powerpoint/2010/main" val="1375610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12</a:t>
            </a:fld>
            <a:endParaRPr lang="fr-FR"/>
          </a:p>
        </p:txBody>
      </p:sp>
    </p:spTree>
    <p:extLst>
      <p:ext uri="{BB962C8B-B14F-4D97-AF65-F5344CB8AC3E}">
        <p14:creationId xmlns:p14="http://schemas.microsoft.com/office/powerpoint/2010/main" val="420196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14</a:t>
            </a:fld>
            <a:endParaRPr lang="fr-FR"/>
          </a:p>
        </p:txBody>
      </p:sp>
    </p:spTree>
    <p:extLst>
      <p:ext uri="{BB962C8B-B14F-4D97-AF65-F5344CB8AC3E}">
        <p14:creationId xmlns:p14="http://schemas.microsoft.com/office/powerpoint/2010/main" val="32140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20</a:t>
            </a:fld>
            <a:endParaRPr lang="fr-FR"/>
          </a:p>
        </p:txBody>
      </p:sp>
    </p:spTree>
    <p:extLst>
      <p:ext uri="{BB962C8B-B14F-4D97-AF65-F5344CB8AC3E}">
        <p14:creationId xmlns:p14="http://schemas.microsoft.com/office/powerpoint/2010/main" val="1349691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A8C6866-81D2-47E6-98FF-389B3D12C1BE}" type="slidenum">
              <a:rPr lang="fr-FR" smtClean="0"/>
              <a:t>21</a:t>
            </a:fld>
            <a:endParaRPr lang="fr-FR"/>
          </a:p>
        </p:txBody>
      </p:sp>
    </p:spTree>
    <p:extLst>
      <p:ext uri="{BB962C8B-B14F-4D97-AF65-F5344CB8AC3E}">
        <p14:creationId xmlns:p14="http://schemas.microsoft.com/office/powerpoint/2010/main" val="12398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fr-F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FE9BA1-751D-4581-B114-7DEFE45F3B12}" type="slidenum">
              <a:rPr lang="fr-FR" altLang="fr-FR"/>
              <a:pPr fontAlgn="base">
                <a:spcBef>
                  <a:spcPct val="0"/>
                </a:spcBef>
                <a:spcAft>
                  <a:spcPct val="0"/>
                </a:spcAft>
              </a:pPr>
              <a:t>2</a:t>
            </a:fld>
            <a:endParaRPr lang="fr-FR" altLang="fr-FR"/>
          </a:p>
        </p:txBody>
      </p:sp>
    </p:spTree>
    <p:extLst>
      <p:ext uri="{BB962C8B-B14F-4D97-AF65-F5344CB8AC3E}">
        <p14:creationId xmlns:p14="http://schemas.microsoft.com/office/powerpoint/2010/main" val="87775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start by showing you two graphs that you will know very well. The graph on the left shows the percentage of errors introduced at the various stages of the development cycle and the one on the right shows the cost to a business of correcting an error during the development cycle. We are all fully aware of the shape of these graphs and they haven’t changed for 20 years. That does concern me a little, but more of that later.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that time is money and the right hand graph could be changed to show that the time spent at each phase directly correlates to the cost</a:t>
            </a:r>
          </a:p>
          <a:p>
            <a:endParaRPr lang="en-GB" dirty="0"/>
          </a:p>
        </p:txBody>
      </p:sp>
      <p:sp>
        <p:nvSpPr>
          <p:cNvPr id="4" name="Slide Number Placeholder 3"/>
          <p:cNvSpPr>
            <a:spLocks noGrp="1"/>
          </p:cNvSpPr>
          <p:nvPr>
            <p:ph type="sldNum" sz="quarter" idx="10"/>
          </p:nvPr>
        </p:nvSpPr>
        <p:spPr/>
        <p:txBody>
          <a:bodyPr/>
          <a:lstStyle/>
          <a:p>
            <a:fld id="{9A8C6866-81D2-47E6-98FF-389B3D12C1BE}" type="slidenum">
              <a:rPr lang="fr-FR" smtClean="0"/>
              <a:t>3</a:t>
            </a:fld>
            <a:endParaRPr lang="fr-FR"/>
          </a:p>
        </p:txBody>
      </p:sp>
    </p:spTree>
    <p:extLst>
      <p:ext uri="{BB962C8B-B14F-4D97-AF65-F5344CB8AC3E}">
        <p14:creationId xmlns:p14="http://schemas.microsoft.com/office/powerpoint/2010/main" val="10959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start by showing you two graphs that you will know very well. The graph on the left shows the percentage of errors introduced at the various stages of the development cycle and the one on the right shows the cost to a business of correcting an error during the development cycle. We are all fully aware of the shape of these graphs and they haven’t changed for 20 years. That does concern me a little, but more of that later.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Highlight that time is money and the right hand graph could be changed to show that the time spent at each phase directly correlates to the cost</a:t>
            </a:r>
          </a:p>
          <a:p>
            <a:endParaRPr lang="en-GB" dirty="0"/>
          </a:p>
        </p:txBody>
      </p:sp>
      <p:sp>
        <p:nvSpPr>
          <p:cNvPr id="4" name="Slide Number Placeholder 3"/>
          <p:cNvSpPr>
            <a:spLocks noGrp="1"/>
          </p:cNvSpPr>
          <p:nvPr>
            <p:ph type="sldNum" sz="quarter" idx="10"/>
          </p:nvPr>
        </p:nvSpPr>
        <p:spPr/>
        <p:txBody>
          <a:bodyPr/>
          <a:lstStyle/>
          <a:p>
            <a:fld id="{9A8C6866-81D2-47E6-98FF-389B3D12C1BE}" type="slidenum">
              <a:rPr lang="fr-FR" smtClean="0"/>
              <a:t>4</a:t>
            </a:fld>
            <a:endParaRPr lang="fr-FR"/>
          </a:p>
        </p:txBody>
      </p:sp>
    </p:spTree>
    <p:extLst>
      <p:ext uri="{BB962C8B-B14F-4D97-AF65-F5344CB8AC3E}">
        <p14:creationId xmlns:p14="http://schemas.microsoft.com/office/powerpoint/2010/main" val="238469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8C6866-81D2-47E6-98FF-389B3D12C1BE}" type="slidenum">
              <a:rPr lang="fr-FR" smtClean="0"/>
              <a:t>5</a:t>
            </a:fld>
            <a:endParaRPr lang="fr-FR"/>
          </a:p>
        </p:txBody>
      </p:sp>
    </p:spTree>
    <p:extLst>
      <p:ext uri="{BB962C8B-B14F-4D97-AF65-F5344CB8AC3E}">
        <p14:creationId xmlns:p14="http://schemas.microsoft.com/office/powerpoint/2010/main" val="359076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know that they would have tested this! There’s no way you’re going to put the CEO in front of a moving vehicle unless you’re confident that it’s going to stop. Yet even so ….</a:t>
            </a:r>
          </a:p>
        </p:txBody>
      </p:sp>
      <p:sp>
        <p:nvSpPr>
          <p:cNvPr id="4" name="Slide Number Placeholder 3"/>
          <p:cNvSpPr>
            <a:spLocks noGrp="1"/>
          </p:cNvSpPr>
          <p:nvPr>
            <p:ph type="sldNum" sz="quarter" idx="10"/>
          </p:nvPr>
        </p:nvSpPr>
        <p:spPr/>
        <p:txBody>
          <a:bodyPr/>
          <a:lstStyle/>
          <a:p>
            <a:fld id="{9A8C6866-81D2-47E6-98FF-389B3D12C1BE}" type="slidenum">
              <a:rPr lang="fr-FR" smtClean="0"/>
              <a:t>6</a:t>
            </a:fld>
            <a:endParaRPr lang="fr-FR"/>
          </a:p>
        </p:txBody>
      </p:sp>
    </p:spTree>
    <p:extLst>
      <p:ext uri="{BB962C8B-B14F-4D97-AF65-F5344CB8AC3E}">
        <p14:creationId xmlns:p14="http://schemas.microsoft.com/office/powerpoint/2010/main" val="381568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point that we are trying to convey with this slide is that the current toolsets deployed and the processes followed do not address validating the requirements. Requirements are the corner stone of a system and at no point during the V cycle are they validated.</a:t>
            </a:r>
          </a:p>
          <a:p>
            <a:r>
              <a:rPr lang="en-GB" dirty="0"/>
              <a:t>Requirements writing isn't Requirements Engineering. Requirements are still written in Word and Excel, which are products that have been co-opted and are not fit for purpose.</a:t>
            </a:r>
          </a:p>
          <a:p>
            <a:r>
              <a:rPr lang="en-GB" dirty="0"/>
              <a:t>Requirements Management and Requirements Traceabilty aren't Requirements Engineering either, valuable though they may be.</a:t>
            </a:r>
          </a:p>
          <a:p>
            <a:r>
              <a:rPr lang="en-GB" dirty="0"/>
              <a:t>Also, even a set of formally proved requirements doesn't guarantee that the behaviour of the system is as expected.</a:t>
            </a:r>
          </a:p>
          <a:p>
            <a:r>
              <a:rPr lang="en-GB" dirty="0"/>
              <a:t>Current products do not answer the Fundamental questions.</a:t>
            </a:r>
          </a:p>
          <a:p>
            <a:r>
              <a:rPr lang="en-US" dirty="0"/>
              <a:t>Does my system, as I've described it, do what I mean it to do?</a:t>
            </a:r>
          </a:p>
          <a:p>
            <a:r>
              <a:rPr lang="en-US" dirty="0"/>
              <a:t>Have I written anything conflicting?</a:t>
            </a:r>
          </a:p>
          <a:p>
            <a:r>
              <a:rPr lang="en-US" dirty="0"/>
              <a:t>Have I missed anything?</a:t>
            </a:r>
          </a:p>
          <a:p>
            <a:r>
              <a:rPr lang="en-US" dirty="0"/>
              <a:t>Is what I've written completely unambiguous?</a:t>
            </a:r>
          </a:p>
          <a:p>
            <a:r>
              <a:rPr lang="en-US" dirty="0"/>
              <a:t>If these can't be answered then anything generated from them is almost certainly flawed and nothing can be validated by them.</a:t>
            </a:r>
            <a:endParaRPr lang="en-GB" dirty="0"/>
          </a:p>
        </p:txBody>
      </p:sp>
      <p:sp>
        <p:nvSpPr>
          <p:cNvPr id="4" name="Slide Number Placeholder 3"/>
          <p:cNvSpPr>
            <a:spLocks noGrp="1"/>
          </p:cNvSpPr>
          <p:nvPr>
            <p:ph type="sldNum" sz="quarter" idx="10"/>
          </p:nvPr>
        </p:nvSpPr>
        <p:spPr/>
        <p:txBody>
          <a:bodyPr/>
          <a:lstStyle/>
          <a:p>
            <a:fld id="{9A8C6866-81D2-47E6-98FF-389B3D12C1BE}" type="slidenum">
              <a:rPr lang="fr-FR" smtClean="0"/>
              <a:t>7</a:t>
            </a:fld>
            <a:endParaRPr lang="fr-FR"/>
          </a:p>
        </p:txBody>
      </p:sp>
    </p:spTree>
    <p:extLst>
      <p:ext uri="{BB962C8B-B14F-4D97-AF65-F5344CB8AC3E}">
        <p14:creationId xmlns:p14="http://schemas.microsoft.com/office/powerpoint/2010/main" val="127347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Based Requirements Engineering would allow us to validate the requirements automatically. We would</a:t>
            </a:r>
          </a:p>
          <a:p>
            <a:endParaRPr lang="en-US" dirty="0"/>
          </a:p>
          <a:p>
            <a:pPr lvl="1"/>
            <a:r>
              <a:rPr lang="en-US" dirty="0"/>
              <a:t>Know that the system behaved how we wanted it to.</a:t>
            </a:r>
          </a:p>
          <a:p>
            <a:pPr lvl="1"/>
            <a:endParaRPr lang="en-US" dirty="0"/>
          </a:p>
          <a:p>
            <a:pPr lvl="1"/>
            <a:r>
              <a:rPr lang="en-US" dirty="0"/>
              <a:t>Know there weren't any conflicting requirements.</a:t>
            </a:r>
          </a:p>
          <a:p>
            <a:pPr lvl="1"/>
            <a:endParaRPr lang="en-US" dirty="0"/>
          </a:p>
          <a:p>
            <a:pPr lvl="1"/>
            <a:r>
              <a:rPr lang="en-US" dirty="0"/>
              <a:t>Confirm safety requirements were being met.</a:t>
            </a:r>
          </a:p>
          <a:p>
            <a:pPr lvl="1"/>
            <a:endParaRPr lang="en-US" dirty="0"/>
          </a:p>
          <a:p>
            <a:pPr lvl="1"/>
            <a:r>
              <a:rPr lang="en-US" dirty="0"/>
              <a:t>Ensure that low level requirements weren’t violating high level requirements.</a:t>
            </a:r>
          </a:p>
          <a:p>
            <a:pPr lvl="1"/>
            <a:endParaRPr lang="en-US" dirty="0"/>
          </a:p>
          <a:p>
            <a:pPr lvl="1"/>
            <a:r>
              <a:rPr lang="en-US" dirty="0"/>
              <a:t>Ensure that requirements hadn’t been missed</a:t>
            </a:r>
          </a:p>
          <a:p>
            <a:pPr lvl="1"/>
            <a:endParaRPr lang="en-US" dirty="0"/>
          </a:p>
          <a:p>
            <a:pPr lvl="1"/>
            <a:r>
              <a:rPr lang="en-US" dirty="0"/>
              <a:t>Provide the designers, developers and testers with an unambiguous set of requirements.</a:t>
            </a:r>
            <a:endParaRPr lang="en-GB" dirty="0"/>
          </a:p>
          <a:p>
            <a:endParaRPr lang="en-GB" dirty="0"/>
          </a:p>
        </p:txBody>
      </p:sp>
      <p:sp>
        <p:nvSpPr>
          <p:cNvPr id="4" name="Slide Number Placeholder 3"/>
          <p:cNvSpPr>
            <a:spLocks noGrp="1"/>
          </p:cNvSpPr>
          <p:nvPr>
            <p:ph type="sldNum" sz="quarter" idx="10"/>
          </p:nvPr>
        </p:nvSpPr>
        <p:spPr/>
        <p:txBody>
          <a:bodyPr/>
          <a:lstStyle/>
          <a:p>
            <a:fld id="{9A8C6866-81D2-47E6-98FF-389B3D12C1BE}" type="slidenum">
              <a:rPr lang="fr-FR" smtClean="0"/>
              <a:t>8</a:t>
            </a:fld>
            <a:endParaRPr lang="fr-FR"/>
          </a:p>
        </p:txBody>
      </p:sp>
    </p:spTree>
    <p:extLst>
      <p:ext uri="{BB962C8B-B14F-4D97-AF65-F5344CB8AC3E}">
        <p14:creationId xmlns:p14="http://schemas.microsoft.com/office/powerpoint/2010/main" val="184450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8C6866-81D2-47E6-98FF-389B3D12C1BE}" type="slidenum">
              <a:rPr lang="fr-FR" smtClean="0"/>
              <a:t>9</a:t>
            </a:fld>
            <a:endParaRPr lang="fr-FR"/>
          </a:p>
        </p:txBody>
      </p:sp>
    </p:spTree>
    <p:extLst>
      <p:ext uri="{BB962C8B-B14F-4D97-AF65-F5344CB8AC3E}">
        <p14:creationId xmlns:p14="http://schemas.microsoft.com/office/powerpoint/2010/main" val="593706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Image 5" descr="315-fond-012.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4435814"/>
          </a:xfrm>
          <a:prstGeom prst="rect">
            <a:avLst/>
          </a:prstGeom>
        </p:spPr>
      </p:pic>
      <p:pic>
        <p:nvPicPr>
          <p:cNvPr id="8" name="Image 7"/>
          <p:cNvPicPr>
            <a:picLocks noChangeAspect="1"/>
          </p:cNvPicPr>
          <p:nvPr userDrawn="1"/>
        </p:nvPicPr>
        <p:blipFill rotWithShape="1">
          <a:blip r:embed="rId3" cstate="email">
            <a:extLst>
              <a:ext uri="{28A0092B-C50C-407E-A947-70E740481C1C}">
                <a14:useLocalDpi xmlns:a14="http://schemas.microsoft.com/office/drawing/2010/main"/>
              </a:ext>
            </a:extLst>
          </a:blip>
          <a:stretch/>
        </p:blipFill>
        <p:spPr>
          <a:xfrm>
            <a:off x="2859855" y="-1064"/>
            <a:ext cx="6472289" cy="4575620"/>
          </a:xfrm>
          <a:prstGeom prst="rect">
            <a:avLst/>
          </a:prstGeom>
        </p:spPr>
      </p:pic>
      <p:pic>
        <p:nvPicPr>
          <p:cNvPr id="9" name="Imag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8803" y="5067857"/>
            <a:ext cx="2728462" cy="989488"/>
          </a:xfrm>
          <a:prstGeom prst="rect">
            <a:avLst/>
          </a:prstGeom>
        </p:spPr>
      </p:pic>
      <p:cxnSp>
        <p:nvCxnSpPr>
          <p:cNvPr id="11" name="Connecteur droit 10"/>
          <p:cNvCxnSpPr/>
          <p:nvPr userDrawn="1"/>
        </p:nvCxnSpPr>
        <p:spPr>
          <a:xfrm>
            <a:off x="1438573" y="5836525"/>
            <a:ext cx="9722339"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3" name="Titre 1"/>
          <p:cNvSpPr>
            <a:spLocks noGrp="1"/>
          </p:cNvSpPr>
          <p:nvPr>
            <p:ph type="ctrTitle" hasCustomPrompt="1"/>
          </p:nvPr>
        </p:nvSpPr>
        <p:spPr>
          <a:xfrm>
            <a:off x="4996699" y="5239793"/>
            <a:ext cx="5788533" cy="434174"/>
          </a:xfrm>
          <a:prstGeom prst="rect">
            <a:avLst/>
          </a:prstGeom>
        </p:spPr>
        <p:txBody>
          <a:bodyPr>
            <a:noAutofit/>
          </a:bodyPr>
          <a:lstStyle>
            <a:lvl1pPr algn="ctr">
              <a:defRPr lang="fr-FR" sz="2800" kern="1200" dirty="0">
                <a:solidFill>
                  <a:schemeClr val="tx1">
                    <a:lumMod val="65000"/>
                    <a:lumOff val="35000"/>
                  </a:schemeClr>
                </a:solidFill>
                <a:latin typeface="Century Gothic" panose="020B0502020202020204" pitchFamily="34" charset="0"/>
                <a:ea typeface="+mn-ea"/>
                <a:cs typeface="Arial" panose="020B0604020202020204" pitchFamily="34" charset="0"/>
              </a:defRPr>
            </a:lvl1pPr>
          </a:lstStyle>
          <a:p>
            <a:r>
              <a:rPr lang="en-GB" noProof="0" dirty="0"/>
              <a:t>CLICK TO MODIFY THE TITLE</a:t>
            </a:r>
          </a:p>
        </p:txBody>
      </p:sp>
    </p:spTree>
    <p:extLst>
      <p:ext uri="{BB962C8B-B14F-4D97-AF65-F5344CB8AC3E}">
        <p14:creationId xmlns:p14="http://schemas.microsoft.com/office/powerpoint/2010/main" val="215938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7" name="Image 6" descr="315-bande-0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87900" cy="615060"/>
          </a:xfrm>
          <a:prstGeom prst="rect">
            <a:avLst/>
          </a:prstGeom>
        </p:spPr>
      </p:pic>
      <p:sp>
        <p:nvSpPr>
          <p:cNvPr id="4" name="Titre 3"/>
          <p:cNvSpPr>
            <a:spLocks noGrp="1"/>
          </p:cNvSpPr>
          <p:nvPr>
            <p:ph type="title" hasCustomPrompt="1"/>
          </p:nvPr>
        </p:nvSpPr>
        <p:spPr>
          <a:xfrm>
            <a:off x="3220179" y="17150"/>
            <a:ext cx="8401892" cy="564042"/>
          </a:xfrm>
          <a:prstGeom prst="rect">
            <a:avLst/>
          </a:prstGeom>
        </p:spPr>
        <p:txBody>
          <a:bodyPr>
            <a:noAutofit/>
          </a:bodyPr>
          <a:lstStyle>
            <a:lvl1pPr algn="r">
              <a:defRPr sz="2400" b="0" i="0" baseline="0">
                <a:solidFill>
                  <a:schemeClr val="bg1"/>
                </a:solidFill>
                <a:effectLst/>
                <a:latin typeface="Century Gothic" panose="020B0502020202020204" pitchFamily="34" charset="0"/>
              </a:defRPr>
            </a:lvl1pPr>
          </a:lstStyle>
          <a:p>
            <a:r>
              <a:rPr lang="en-GB" noProof="0" dirty="0"/>
              <a:t>Click to modify the title</a:t>
            </a:r>
          </a:p>
        </p:txBody>
      </p:sp>
      <p:sp>
        <p:nvSpPr>
          <p:cNvPr id="10" name="Espace réservé du texte 9"/>
          <p:cNvSpPr>
            <a:spLocks noGrp="1"/>
          </p:cNvSpPr>
          <p:nvPr>
            <p:ph type="body" sz="quarter" idx="16" hasCustomPrompt="1"/>
          </p:nvPr>
        </p:nvSpPr>
        <p:spPr>
          <a:xfrm>
            <a:off x="1425676" y="1065476"/>
            <a:ext cx="10156723" cy="4913905"/>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GB" noProof="0" dirty="0"/>
              <a:t>Change the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3" name="Imag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8488" y="6024443"/>
            <a:ext cx="867189" cy="699477"/>
          </a:xfrm>
          <a:prstGeom prst="rect">
            <a:avLst/>
          </a:prstGeom>
        </p:spPr>
      </p:pic>
      <p:pic>
        <p:nvPicPr>
          <p:cNvPr id="14" name="Image 13"/>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0419" y="-1"/>
            <a:ext cx="3220179" cy="615062"/>
          </a:xfrm>
          <a:prstGeom prst="rect">
            <a:avLst/>
          </a:prstGeom>
          <a:effectLst>
            <a:outerShdw dist="50800" dir="5400000" algn="ctr" rotWithShape="0">
              <a:srgbClr val="000000">
                <a:alpha val="0"/>
              </a:srgbClr>
            </a:outerShdw>
          </a:effectLst>
        </p:spPr>
      </p:pic>
    </p:spTree>
    <p:extLst>
      <p:ext uri="{BB962C8B-B14F-4D97-AF65-F5344CB8AC3E}">
        <p14:creationId xmlns:p14="http://schemas.microsoft.com/office/powerpoint/2010/main" val="54784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Image 6" descr="315-bande-02.png">
            <a:extLst>
              <a:ext uri="{FF2B5EF4-FFF2-40B4-BE49-F238E27FC236}">
                <a16:creationId xmlns:a16="http://schemas.microsoft.com/office/drawing/2014/main" id="{F8A650FE-E7A5-460D-904D-7F65AF269B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87900" cy="615060"/>
          </a:xfrm>
          <a:prstGeom prst="rect">
            <a:avLst/>
          </a:prstGeom>
        </p:spPr>
      </p:pic>
      <p:sp>
        <p:nvSpPr>
          <p:cNvPr id="3" name="Titre 3">
            <a:extLst>
              <a:ext uri="{FF2B5EF4-FFF2-40B4-BE49-F238E27FC236}">
                <a16:creationId xmlns:a16="http://schemas.microsoft.com/office/drawing/2014/main" id="{0BD6789B-3B9E-4AF0-B2C5-816D0223E7C9}"/>
              </a:ext>
            </a:extLst>
          </p:cNvPr>
          <p:cNvSpPr>
            <a:spLocks noGrp="1"/>
          </p:cNvSpPr>
          <p:nvPr>
            <p:ph type="title" hasCustomPrompt="1"/>
          </p:nvPr>
        </p:nvSpPr>
        <p:spPr>
          <a:xfrm>
            <a:off x="3220179" y="17150"/>
            <a:ext cx="8401892" cy="564042"/>
          </a:xfrm>
          <a:prstGeom prst="rect">
            <a:avLst/>
          </a:prstGeom>
        </p:spPr>
        <p:txBody>
          <a:bodyPr>
            <a:noAutofit/>
          </a:bodyPr>
          <a:lstStyle>
            <a:lvl1pPr algn="r">
              <a:defRPr sz="2400" b="0" i="0" baseline="0">
                <a:solidFill>
                  <a:schemeClr val="bg1"/>
                </a:solidFill>
                <a:effectLst/>
                <a:latin typeface="Century Gothic" panose="020B0502020202020204" pitchFamily="34" charset="0"/>
              </a:defRPr>
            </a:lvl1pPr>
          </a:lstStyle>
          <a:p>
            <a:r>
              <a:rPr lang="en-GB" noProof="0" dirty="0"/>
              <a:t>Click to modify the title</a:t>
            </a:r>
          </a:p>
        </p:txBody>
      </p:sp>
      <p:pic>
        <p:nvPicPr>
          <p:cNvPr id="4" name="Image 13">
            <a:extLst>
              <a:ext uri="{FF2B5EF4-FFF2-40B4-BE49-F238E27FC236}">
                <a16:creationId xmlns:a16="http://schemas.microsoft.com/office/drawing/2014/main" id="{FC85644E-DD24-4068-B2E9-FA423C8995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19" y="-1"/>
            <a:ext cx="3220179" cy="615062"/>
          </a:xfrm>
          <a:prstGeom prst="rect">
            <a:avLst/>
          </a:prstGeom>
          <a:effectLst>
            <a:outerShdw dist="50800" dir="5400000" algn="ctr" rotWithShape="0">
              <a:srgbClr val="000000">
                <a:alpha val="0"/>
              </a:srgbClr>
            </a:outerShdw>
          </a:effectLst>
        </p:spPr>
      </p:pic>
      <p:pic>
        <p:nvPicPr>
          <p:cNvPr id="7" name="Image 2">
            <a:extLst>
              <a:ext uri="{FF2B5EF4-FFF2-40B4-BE49-F238E27FC236}">
                <a16:creationId xmlns:a16="http://schemas.microsoft.com/office/drawing/2014/main" id="{2479FDAE-99CA-40FC-A125-4E3AAA33FDA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58488" y="6024443"/>
            <a:ext cx="867189" cy="699477"/>
          </a:xfrm>
          <a:prstGeom prst="rect">
            <a:avLst/>
          </a:prstGeom>
        </p:spPr>
      </p:pic>
    </p:spTree>
    <p:extLst>
      <p:ext uri="{BB962C8B-B14F-4D97-AF65-F5344CB8AC3E}">
        <p14:creationId xmlns:p14="http://schemas.microsoft.com/office/powerpoint/2010/main" val="81394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tion Page">
    <p:spTree>
      <p:nvGrpSpPr>
        <p:cNvPr id="1" name=""/>
        <p:cNvGrpSpPr/>
        <p:nvPr/>
      </p:nvGrpSpPr>
      <p:grpSpPr>
        <a:xfrm>
          <a:off x="0" y="0"/>
          <a:ext cx="0" cy="0"/>
          <a:chOff x="0" y="0"/>
          <a:chExt cx="0" cy="0"/>
        </a:xfrm>
      </p:grpSpPr>
      <p:pic>
        <p:nvPicPr>
          <p:cNvPr id="6" name="Image 10" descr="315-fond-012.jpg">
            <a:extLst>
              <a:ext uri="{FF2B5EF4-FFF2-40B4-BE49-F238E27FC236}">
                <a16:creationId xmlns:a16="http://schemas.microsoft.com/office/drawing/2014/main" id="{DF3B3EC4-49C7-4AE8-AF9F-930C8CC315E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7" name="Image 2">
            <a:extLst>
              <a:ext uri="{FF2B5EF4-FFF2-40B4-BE49-F238E27FC236}">
                <a16:creationId xmlns:a16="http://schemas.microsoft.com/office/drawing/2014/main" id="{72EC52E5-C047-4104-B6CE-6E40978EA51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99147" y="772642"/>
            <a:ext cx="3193408" cy="3009333"/>
          </a:xfrm>
          <a:prstGeom prst="rect">
            <a:avLst/>
          </a:prstGeom>
        </p:spPr>
      </p:pic>
    </p:spTree>
    <p:extLst>
      <p:ext uri="{BB962C8B-B14F-4D97-AF65-F5344CB8AC3E}">
        <p14:creationId xmlns:p14="http://schemas.microsoft.com/office/powerpoint/2010/main" val="268160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07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utre :">
    <p:spTree>
      <p:nvGrpSpPr>
        <p:cNvPr id="1" name=""/>
        <p:cNvGrpSpPr/>
        <p:nvPr/>
      </p:nvGrpSpPr>
      <p:grpSpPr>
        <a:xfrm>
          <a:off x="0" y="0"/>
          <a:ext cx="0" cy="0"/>
          <a:chOff x="0" y="0"/>
          <a:chExt cx="0" cy="0"/>
        </a:xfrm>
      </p:grpSpPr>
      <p:pic>
        <p:nvPicPr>
          <p:cNvPr id="9" name="Image 6" descr="315-bande-02.png">
            <a:extLst>
              <a:ext uri="{FF2B5EF4-FFF2-40B4-BE49-F238E27FC236}">
                <a16:creationId xmlns:a16="http://schemas.microsoft.com/office/drawing/2014/main" id="{97AF4C2B-9956-4A42-AB15-24E5D8E80E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0"/>
            <a:ext cx="12187900" cy="615060"/>
          </a:xfrm>
          <a:prstGeom prst="rect">
            <a:avLst/>
          </a:prstGeom>
        </p:spPr>
      </p:pic>
      <p:sp>
        <p:nvSpPr>
          <p:cNvPr id="13" name="Titre 3">
            <a:extLst>
              <a:ext uri="{FF2B5EF4-FFF2-40B4-BE49-F238E27FC236}">
                <a16:creationId xmlns:a16="http://schemas.microsoft.com/office/drawing/2014/main" id="{304CAA66-6F3D-4229-A6DE-9D2948EB672F}"/>
              </a:ext>
            </a:extLst>
          </p:cNvPr>
          <p:cNvSpPr>
            <a:spLocks noGrp="1"/>
          </p:cNvSpPr>
          <p:nvPr>
            <p:ph type="title" hasCustomPrompt="1"/>
          </p:nvPr>
        </p:nvSpPr>
        <p:spPr>
          <a:xfrm>
            <a:off x="3220179" y="17150"/>
            <a:ext cx="8401892" cy="564042"/>
          </a:xfrm>
          <a:prstGeom prst="rect">
            <a:avLst/>
          </a:prstGeom>
        </p:spPr>
        <p:txBody>
          <a:bodyPr>
            <a:noAutofit/>
          </a:bodyPr>
          <a:lstStyle>
            <a:lvl1pPr algn="r">
              <a:defRPr sz="2400" b="0" i="0" baseline="0">
                <a:solidFill>
                  <a:schemeClr val="bg1"/>
                </a:solidFill>
                <a:effectLst/>
                <a:latin typeface="Century Gothic" panose="020B0502020202020204" pitchFamily="34" charset="0"/>
              </a:defRPr>
            </a:lvl1pPr>
          </a:lstStyle>
          <a:p>
            <a:r>
              <a:rPr lang="en-GB" noProof="0" dirty="0"/>
              <a:t>Click to modify the title</a:t>
            </a:r>
          </a:p>
        </p:txBody>
      </p:sp>
      <p:pic>
        <p:nvPicPr>
          <p:cNvPr id="14" name="Image 13">
            <a:extLst>
              <a:ext uri="{FF2B5EF4-FFF2-40B4-BE49-F238E27FC236}">
                <a16:creationId xmlns:a16="http://schemas.microsoft.com/office/drawing/2014/main" id="{69608E9A-6996-4E18-8099-AF7B7028F8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419" y="-1"/>
            <a:ext cx="3220179" cy="615062"/>
          </a:xfrm>
          <a:prstGeom prst="rect">
            <a:avLst/>
          </a:prstGeom>
          <a:effectLst>
            <a:outerShdw dist="50800" dir="5400000" algn="ctr" rotWithShape="0">
              <a:srgbClr val="000000">
                <a:alpha val="0"/>
              </a:srgbClr>
            </a:outerShdw>
          </a:effectLst>
        </p:spPr>
      </p:pic>
      <p:pic>
        <p:nvPicPr>
          <p:cNvPr id="15" name="Image 2">
            <a:extLst>
              <a:ext uri="{FF2B5EF4-FFF2-40B4-BE49-F238E27FC236}">
                <a16:creationId xmlns:a16="http://schemas.microsoft.com/office/drawing/2014/main" id="{507B843F-FD64-43B6-9F01-5E811991BC3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58488" y="6024443"/>
            <a:ext cx="867189" cy="699477"/>
          </a:xfrm>
          <a:prstGeom prst="rect">
            <a:avLst/>
          </a:prstGeom>
        </p:spPr>
      </p:pic>
      <p:sp>
        <p:nvSpPr>
          <p:cNvPr id="16" name="Espace réservé du texte 9">
            <a:extLst>
              <a:ext uri="{FF2B5EF4-FFF2-40B4-BE49-F238E27FC236}">
                <a16:creationId xmlns:a16="http://schemas.microsoft.com/office/drawing/2014/main" id="{44396EFC-6E29-4E14-9CFB-1A5E3192961F}"/>
              </a:ext>
            </a:extLst>
          </p:cNvPr>
          <p:cNvSpPr>
            <a:spLocks noGrp="1"/>
          </p:cNvSpPr>
          <p:nvPr>
            <p:ph type="body" sz="quarter" idx="16" hasCustomPrompt="1"/>
          </p:nvPr>
        </p:nvSpPr>
        <p:spPr>
          <a:xfrm>
            <a:off x="1425676" y="1065476"/>
            <a:ext cx="10156723" cy="4913905"/>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400">
                <a:latin typeface="Century Gothic" panose="020B0502020202020204" pitchFamily="34" charset="0"/>
              </a:defRPr>
            </a:lvl5pPr>
          </a:lstStyle>
          <a:p>
            <a:pPr lvl="0"/>
            <a:r>
              <a:rPr lang="en-GB" noProof="0" dirty="0"/>
              <a:t>Change the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033610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403522"/>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8" r:id="rId5"/>
    <p:sldLayoutId id="2147483689" r:id="rId6"/>
  </p:sldLayoutIdLst>
  <p:hf hdr="0" dt="0"/>
  <p:txStyles>
    <p:titleStyle>
      <a:lvl1pPr algn="r" defTabSz="457200" rtl="0" eaLnBrk="1" latinLnBrk="0" hangingPunct="1">
        <a:spcBef>
          <a:spcPct val="0"/>
        </a:spcBef>
        <a:buNone/>
        <a:defRPr sz="3600" kern="1200" baseline="0">
          <a:solidFill>
            <a:schemeClr val="tx2">
              <a:lumMod val="50000"/>
            </a:schemeClr>
          </a:solidFill>
          <a:latin typeface="Futura"/>
          <a:ea typeface="+mj-ea"/>
          <a:cs typeface="Futura"/>
        </a:defRPr>
      </a:lvl1pPr>
    </p:titleStyle>
    <p:body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witter.com/intent/tweet?url=https%3A%2F%2Fdblp.org%2Frec%2Fconf%2Frtss%2FBergerandCPHP85&amp;text=%22Outline+of+a+Real+Time+Data+Flow+Language.%22&amp;hashtags=dblp&amp;related=dblp_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witter.com/intent/tweet?url=https%3A%2F%2Fdblp.org%2Frec%2Fconf%2Frtss%2FBergerandCPHP85&amp;text=%22Outline+of+a+Real+Time+Data+Flow+Language.%22&amp;hashtags=dblp&amp;related=dblp_org" TargetMode="External"/><Relationship Id="rId1" Type="http://schemas.openxmlformats.org/officeDocument/2006/relationships/slideLayout" Target="../slideLayouts/slideLayout2.xml"/><Relationship Id="rId4" Type="http://schemas.openxmlformats.org/officeDocument/2006/relationships/hyperlink" Target="https://twitter.com/intent/tweet?url=http%3A%2F%2Fdoi.acm.org%2F10.1145%2F1086228.1086261&amp;text=%22A+conservative+extension+of+synchronous+data-flow+with+state+machines.%22&amp;hashtags=dblp&amp;related=dblp_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twitter.com/intent/tweet?url=https%3A%2F%2Fdblp.org%2Frec%2Fconf%2Frtss%2FBergerandCPHP85&amp;text=%22Outline+of+a+Real+Time+Data+Flow+Language.%22&amp;hashtags=dblp&amp;related=dblp_org" TargetMode="External"/><Relationship Id="rId1" Type="http://schemas.openxmlformats.org/officeDocument/2006/relationships/slideLayout" Target="../slideLayouts/slideLayout2.xml"/><Relationship Id="rId5" Type="http://schemas.openxmlformats.org/officeDocument/2006/relationships/hyperlink" Target="https://twitter.com/intent/tweet?url=https%3A%2F%2Fdblp.org%2Frec%2Fconf%2Faadebug%2FMaraninchiG00&amp;text=%22Step-wise+%2B+Algorithmic+debugging+for+Reactive+Programs%3A+Ludic%2C+a+debugger+for+Lustre.%22&amp;hashtags=dblp&amp;related=dblp_org" TargetMode="External"/><Relationship Id="rId4" Type="http://schemas.openxmlformats.org/officeDocument/2006/relationships/hyperlink" Target="https://twitter.com/intent/tweet?url=http%3A%2F%2Fdoi.acm.org%2F10.1145%2F1086228.1086261&amp;text=%22A+conservative+extension+of+synchronous+data-flow+with+state+machines.%22&amp;hashtags=dblp&amp;related=dblp_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26" Type="http://schemas.openxmlformats.org/officeDocument/2006/relationships/image" Target="../media/image80.jpeg"/><Relationship Id="rId3" Type="http://schemas.openxmlformats.org/officeDocument/2006/relationships/image" Target="../media/image58.png"/><Relationship Id="rId21" Type="http://schemas.openxmlformats.org/officeDocument/2006/relationships/image" Target="../media/image76.jpeg"/><Relationship Id="rId7" Type="http://schemas.openxmlformats.org/officeDocument/2006/relationships/image" Target="../media/image62.png"/><Relationship Id="rId12" Type="http://schemas.openxmlformats.org/officeDocument/2006/relationships/image" Target="../media/image67.jpeg"/><Relationship Id="rId17" Type="http://schemas.openxmlformats.org/officeDocument/2006/relationships/image" Target="../media/image72.jpeg"/><Relationship Id="rId25" Type="http://schemas.openxmlformats.org/officeDocument/2006/relationships/image" Target="../media/image79.png"/><Relationship Id="rId2" Type="http://schemas.openxmlformats.org/officeDocument/2006/relationships/notesSlide" Target="../notesSlides/notesSlide14.xml"/><Relationship Id="rId16" Type="http://schemas.openxmlformats.org/officeDocument/2006/relationships/image" Target="../media/image71.png"/><Relationship Id="rId20" Type="http://schemas.openxmlformats.org/officeDocument/2006/relationships/image" Target="../media/image75.png"/><Relationship Id="rId29" Type="http://schemas.openxmlformats.org/officeDocument/2006/relationships/image" Target="../media/image83.png"/><Relationship Id="rId1" Type="http://schemas.openxmlformats.org/officeDocument/2006/relationships/slideLayout" Target="../slideLayouts/slideLayout3.xml"/><Relationship Id="rId6" Type="http://schemas.openxmlformats.org/officeDocument/2006/relationships/image" Target="../media/image61.jpeg"/><Relationship Id="rId11" Type="http://schemas.openxmlformats.org/officeDocument/2006/relationships/image" Target="../media/image66.png"/><Relationship Id="rId24" Type="http://schemas.openxmlformats.org/officeDocument/2006/relationships/image" Target="../media/image78.png"/><Relationship Id="rId32" Type="http://schemas.openxmlformats.org/officeDocument/2006/relationships/image" Target="../media/image86.jpg"/><Relationship Id="rId5" Type="http://schemas.openxmlformats.org/officeDocument/2006/relationships/image" Target="../media/image60.jpeg"/><Relationship Id="rId15" Type="http://schemas.openxmlformats.org/officeDocument/2006/relationships/image" Target="../media/image70.png"/><Relationship Id="rId23" Type="http://schemas.openxmlformats.org/officeDocument/2006/relationships/image" Target="../media/image77.png"/><Relationship Id="rId28" Type="http://schemas.openxmlformats.org/officeDocument/2006/relationships/image" Target="../media/image82.png"/><Relationship Id="rId10" Type="http://schemas.openxmlformats.org/officeDocument/2006/relationships/image" Target="../media/image65.png"/><Relationship Id="rId19" Type="http://schemas.openxmlformats.org/officeDocument/2006/relationships/image" Target="../media/image74.jpeg"/><Relationship Id="rId31" Type="http://schemas.openxmlformats.org/officeDocument/2006/relationships/image" Target="../media/image85.jpg"/><Relationship Id="rId4" Type="http://schemas.openxmlformats.org/officeDocument/2006/relationships/image" Target="../media/image59.png"/><Relationship Id="rId9" Type="http://schemas.openxmlformats.org/officeDocument/2006/relationships/image" Target="../media/image64.jpeg"/><Relationship Id="rId14" Type="http://schemas.openxmlformats.org/officeDocument/2006/relationships/image" Target="../media/image69.png"/><Relationship Id="rId22" Type="http://schemas.openxmlformats.org/officeDocument/2006/relationships/hyperlink" Target="http://www.argosim.com/" TargetMode="External"/><Relationship Id="rId27" Type="http://schemas.openxmlformats.org/officeDocument/2006/relationships/image" Target="../media/image81.png"/><Relationship Id="rId30" Type="http://schemas.openxmlformats.org/officeDocument/2006/relationships/image" Target="../media/image8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3.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6FB73B5-D4A1-4C48-B2A7-828BCB3BA193}"/>
              </a:ext>
            </a:extLst>
          </p:cNvPr>
          <p:cNvSpPr>
            <a:spLocks noGrp="1"/>
          </p:cNvSpPr>
          <p:nvPr>
            <p:ph type="ctrTitle"/>
          </p:nvPr>
        </p:nvSpPr>
        <p:spPr>
          <a:xfrm>
            <a:off x="4155128" y="5053638"/>
            <a:ext cx="6963329" cy="683616"/>
          </a:xfrm>
        </p:spPr>
        <p:txBody>
          <a:bodyPr/>
          <a:lstStyle/>
          <a:p>
            <a:pPr>
              <a:lnSpc>
                <a:spcPts val="2500"/>
              </a:lnSpc>
              <a:spcAft>
                <a:spcPts val="600"/>
              </a:spcAft>
            </a:pPr>
            <a:r>
              <a:rPr lang="en-GB" sz="1800" dirty="0"/>
              <a:t>VALIDATE EMBEDDED SYSTEMS REQUIREMENTS </a:t>
            </a:r>
            <a:br>
              <a:rPr lang="en-GB" sz="1800" dirty="0"/>
            </a:br>
            <a:r>
              <a:rPr lang="en-GB" sz="1800" dirty="0"/>
              <a:t>WITH REQUIREMENT-IN-THE-LOOP SIMULATION</a:t>
            </a:r>
          </a:p>
        </p:txBody>
      </p:sp>
    </p:spTree>
    <p:extLst>
      <p:ext uri="{BB962C8B-B14F-4D97-AF65-F5344CB8AC3E}">
        <p14:creationId xmlns:p14="http://schemas.microsoft.com/office/powerpoint/2010/main" val="265532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Functional Systems Requirements</a:t>
            </a:r>
          </a:p>
        </p:txBody>
      </p:sp>
      <p:sp>
        <p:nvSpPr>
          <p:cNvPr id="6" name="Espace réservé du texte 2"/>
          <p:cNvSpPr>
            <a:spLocks noGrp="1"/>
          </p:cNvSpPr>
          <p:nvPr>
            <p:ph type="body" sz="quarter" idx="16"/>
          </p:nvPr>
        </p:nvSpPr>
        <p:spPr>
          <a:xfrm>
            <a:off x="5516382" y="1903419"/>
            <a:ext cx="5546915" cy="3268770"/>
          </a:xfrm>
        </p:spPr>
        <p:txBody>
          <a:bodyPr/>
          <a:lstStyle/>
          <a:p>
            <a:pPr marL="0" indent="0">
              <a:spcBef>
                <a:spcPts val="0"/>
              </a:spcBef>
              <a:spcAft>
                <a:spcPts val="1200"/>
              </a:spcAft>
              <a:buNone/>
            </a:pPr>
            <a:r>
              <a:rPr lang="en-GB" sz="1400" dirty="0">
                <a:cs typeface="Calibri Light" panose="020F0302020204030204" pitchFamily="34" charset="0"/>
              </a:rPr>
              <a:t>REQ_001: When switch is OFF, headlights shall be OFF</a:t>
            </a:r>
          </a:p>
          <a:p>
            <a:pPr marL="0" indent="0">
              <a:spcBef>
                <a:spcPts val="0"/>
              </a:spcBef>
              <a:spcAft>
                <a:spcPts val="1200"/>
              </a:spcAft>
              <a:buNone/>
            </a:pPr>
            <a:r>
              <a:rPr lang="en-GB" sz="1400" dirty="0">
                <a:cs typeface="Calibri Light" panose="020F0302020204030204" pitchFamily="34" charset="0"/>
              </a:rPr>
              <a:t>REQ_002: When switch is ON, headlights shall be ON</a:t>
            </a:r>
          </a:p>
          <a:p>
            <a:pPr marL="0" indent="0">
              <a:spcBef>
                <a:spcPts val="0"/>
              </a:spcBef>
              <a:spcAft>
                <a:spcPts val="1200"/>
              </a:spcAft>
              <a:buNone/>
            </a:pPr>
            <a:r>
              <a:rPr lang="en-GB" sz="1400" dirty="0">
                <a:cs typeface="Calibri Light" panose="020F0302020204030204" pitchFamily="34" charset="0"/>
              </a:rPr>
              <a:t>REQ_003: When switch is AUTO, headlights shall not blink</a:t>
            </a:r>
          </a:p>
          <a:p>
            <a:pPr marL="285750" lvl="1" indent="0">
              <a:spcBef>
                <a:spcPts val="0"/>
              </a:spcBef>
              <a:spcAft>
                <a:spcPts val="1200"/>
              </a:spcAft>
              <a:buNone/>
            </a:pPr>
            <a:r>
              <a:rPr lang="en-GB" sz="1400" dirty="0">
                <a:cs typeface="Calibri Light" panose="020F0302020204030204" pitchFamily="34" charset="0"/>
              </a:rPr>
              <a:t>REQ_003A: When switch is AUTO, headlights are ON, and light intensity is above 70%, then headlights shall be OFF if this condition lasts for more than 3 seconds</a:t>
            </a:r>
          </a:p>
          <a:p>
            <a:pPr marL="285750" lvl="1" indent="0">
              <a:spcAft>
                <a:spcPts val="1200"/>
              </a:spcAft>
              <a:buNone/>
            </a:pPr>
            <a:r>
              <a:rPr lang="en-GB" sz="1400" dirty="0">
                <a:cs typeface="Calibri Light" panose="020F0302020204030204" pitchFamily="34" charset="0"/>
              </a:rPr>
              <a:t>REQ_003B: When switch is turned to AUTO, and light intensity is below 70%, then headlights shall be ON. Afterwards headlights shall stay ON as long as light intensity is not above 70%</a:t>
            </a:r>
          </a:p>
          <a:p>
            <a:pPr marL="285750" lvl="1" indent="0">
              <a:spcAft>
                <a:spcPts val="1200"/>
              </a:spcAft>
              <a:buNone/>
            </a:pPr>
            <a:r>
              <a:rPr lang="en-GB" sz="1400" dirty="0">
                <a:cs typeface="Calibri Light" panose="020F0302020204030204" pitchFamily="34" charset="0"/>
              </a:rPr>
              <a:t>…</a:t>
            </a:r>
          </a:p>
        </p:txBody>
      </p:sp>
      <p:grpSp>
        <p:nvGrpSpPr>
          <p:cNvPr id="7" name="Groupe 6"/>
          <p:cNvGrpSpPr/>
          <p:nvPr/>
        </p:nvGrpSpPr>
        <p:grpSpPr>
          <a:xfrm>
            <a:off x="1881164" y="2650726"/>
            <a:ext cx="2026359" cy="1618794"/>
            <a:chOff x="525828" y="1849976"/>
            <a:chExt cx="2026359" cy="1618794"/>
          </a:xfrm>
        </p:grpSpPr>
        <p:grpSp>
          <p:nvGrpSpPr>
            <p:cNvPr id="8" name="Groupe 7"/>
            <p:cNvGrpSpPr/>
            <p:nvPr/>
          </p:nvGrpSpPr>
          <p:grpSpPr>
            <a:xfrm>
              <a:off x="791936" y="2252291"/>
              <a:ext cx="1240972" cy="1216479"/>
              <a:chOff x="1240971" y="2065564"/>
              <a:chExt cx="1240972" cy="1216479"/>
            </a:xfrm>
          </p:grpSpPr>
          <p:sp>
            <p:nvSpPr>
              <p:cNvPr id="12" name="Ellipse 11"/>
              <p:cNvSpPr/>
              <p:nvPr/>
            </p:nvSpPr>
            <p:spPr>
              <a:xfrm>
                <a:off x="1240971" y="2065564"/>
                <a:ext cx="1240972" cy="1216479"/>
              </a:xfrm>
              <a:prstGeom prst="ellipse">
                <a:avLst/>
              </a:prstGeom>
              <a:gradFill>
                <a:gsLst>
                  <a:gs pos="0">
                    <a:schemeClr val="bg1">
                      <a:lumMod val="50000"/>
                    </a:schemeClr>
                  </a:gs>
                  <a:gs pos="100000">
                    <a:schemeClr val="bg1">
                      <a:lumMod val="95000"/>
                    </a:schemeClr>
                  </a:gs>
                </a:gsLst>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lumMod val="75000"/>
                    </a:schemeClr>
                  </a:solidFill>
                  <a:latin typeface="Century Gothic" panose="020B0502020202020204" pitchFamily="34" charset="0"/>
                </a:endParaRPr>
              </a:p>
            </p:txBody>
          </p:sp>
          <p:sp>
            <p:nvSpPr>
              <p:cNvPr id="13" name="Rectangle 12"/>
              <p:cNvSpPr/>
              <p:nvPr/>
            </p:nvSpPr>
            <p:spPr>
              <a:xfrm>
                <a:off x="1812472" y="2065564"/>
                <a:ext cx="106136" cy="359229"/>
              </a:xfrm>
              <a:prstGeom prst="rect">
                <a:avLst/>
              </a:prstGeom>
              <a:gradFill>
                <a:gsLst>
                  <a:gs pos="0">
                    <a:schemeClr val="bg1">
                      <a:lumMod val="50000"/>
                    </a:schemeClr>
                  </a:gs>
                  <a:gs pos="100000">
                    <a:schemeClr val="bg1">
                      <a:lumMod val="65000"/>
                    </a:schemeClr>
                  </a:gs>
                </a:gsLst>
              </a:gradFill>
              <a:ln>
                <a:noFill/>
              </a:ln>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lumMod val="75000"/>
                    </a:schemeClr>
                  </a:solidFill>
                  <a:latin typeface="Century Gothic" panose="020B0502020202020204" pitchFamily="34" charset="0"/>
                </a:endParaRPr>
              </a:p>
            </p:txBody>
          </p:sp>
        </p:grpSp>
        <p:sp>
          <p:nvSpPr>
            <p:cNvPr id="9" name="ZoneTexte 8"/>
            <p:cNvSpPr txBox="1"/>
            <p:nvPr/>
          </p:nvSpPr>
          <p:spPr>
            <a:xfrm>
              <a:off x="1178706" y="1849976"/>
              <a:ext cx="556563" cy="369332"/>
            </a:xfrm>
            <a:prstGeom prst="rect">
              <a:avLst/>
            </a:prstGeom>
            <a:noFill/>
          </p:spPr>
          <p:txBody>
            <a:bodyPr wrap="none" rtlCol="0">
              <a:spAutoFit/>
            </a:bodyPr>
            <a:lstStyle/>
            <a:p>
              <a:r>
                <a:rPr lang="en-GB">
                  <a:solidFill>
                    <a:schemeClr val="tx2">
                      <a:lumMod val="75000"/>
                    </a:schemeClr>
                  </a:solidFill>
                  <a:latin typeface="Century Gothic" panose="020B0502020202020204" pitchFamily="34" charset="0"/>
                </a:rPr>
                <a:t>ON</a:t>
              </a:r>
            </a:p>
          </p:txBody>
        </p:sp>
        <p:sp>
          <p:nvSpPr>
            <p:cNvPr id="10" name="ZoneTexte 9"/>
            <p:cNvSpPr txBox="1"/>
            <p:nvPr/>
          </p:nvSpPr>
          <p:spPr>
            <a:xfrm>
              <a:off x="525828" y="2034642"/>
              <a:ext cx="609462" cy="369332"/>
            </a:xfrm>
            <a:prstGeom prst="rect">
              <a:avLst/>
            </a:prstGeom>
            <a:noFill/>
          </p:spPr>
          <p:txBody>
            <a:bodyPr wrap="none" rtlCol="0">
              <a:spAutoFit/>
            </a:bodyPr>
            <a:lstStyle/>
            <a:p>
              <a:r>
                <a:rPr lang="en-GB">
                  <a:solidFill>
                    <a:schemeClr val="tx2">
                      <a:lumMod val="75000"/>
                    </a:schemeClr>
                  </a:solidFill>
                  <a:latin typeface="Century Gothic" panose="020B0502020202020204" pitchFamily="34" charset="0"/>
                </a:rPr>
                <a:t>OFF</a:t>
              </a:r>
            </a:p>
          </p:txBody>
        </p:sp>
        <p:sp>
          <p:nvSpPr>
            <p:cNvPr id="11" name="ZoneTexte 10"/>
            <p:cNvSpPr txBox="1"/>
            <p:nvPr/>
          </p:nvSpPr>
          <p:spPr>
            <a:xfrm>
              <a:off x="1747158" y="2034642"/>
              <a:ext cx="805029" cy="369332"/>
            </a:xfrm>
            <a:prstGeom prst="rect">
              <a:avLst/>
            </a:prstGeom>
            <a:noFill/>
          </p:spPr>
          <p:txBody>
            <a:bodyPr wrap="none" rtlCol="0">
              <a:spAutoFit/>
            </a:bodyPr>
            <a:lstStyle/>
            <a:p>
              <a:r>
                <a:rPr lang="en-GB">
                  <a:solidFill>
                    <a:schemeClr val="tx2">
                      <a:lumMod val="75000"/>
                    </a:schemeClr>
                  </a:solidFill>
                  <a:latin typeface="Century Gothic" panose="020B0502020202020204" pitchFamily="34" charset="0"/>
                </a:rPr>
                <a:t>AUTO</a:t>
              </a:r>
            </a:p>
          </p:txBody>
        </p:sp>
      </p:grpSp>
      <p:sp>
        <p:nvSpPr>
          <p:cNvPr id="14" name="Rectangle 13"/>
          <p:cNvSpPr/>
          <p:nvPr/>
        </p:nvSpPr>
        <p:spPr>
          <a:xfrm>
            <a:off x="2859171" y="1118308"/>
            <a:ext cx="5724644" cy="372090"/>
          </a:xfrm>
          <a:prstGeom prst="rect">
            <a:avLst/>
          </a:prstGeom>
        </p:spPr>
        <p:txBody>
          <a:bodyPr wrap="none">
            <a:spAutoFit/>
          </a:bodyPr>
          <a:lstStyle/>
          <a:p>
            <a:pPr>
              <a:lnSpc>
                <a:spcPct val="110000"/>
              </a:lnSpc>
              <a:defRPr/>
            </a:pPr>
            <a:r>
              <a:rPr lang="en-GB" dirty="0">
                <a:solidFill>
                  <a:schemeClr val="tx2">
                    <a:lumMod val="75000"/>
                  </a:schemeClr>
                </a:solidFill>
                <a:latin typeface="Century Gothic" panose="020B0502020202020204" pitchFamily="34" charset="0"/>
                <a:cs typeface="Arial" panose="020B0604020202020204" pitchFamily="34" charset="0"/>
              </a:rPr>
              <a:t>Requirements = </a:t>
            </a:r>
            <a:r>
              <a:rPr lang="en-GB" i="1" u="sng" dirty="0">
                <a:solidFill>
                  <a:schemeClr val="tx2">
                    <a:lumMod val="75000"/>
                  </a:schemeClr>
                </a:solidFill>
                <a:latin typeface="Century Gothic" panose="020B0502020202020204" pitchFamily="34" charset="0"/>
                <a:cs typeface="Arial" panose="020B0604020202020204" pitchFamily="34" charset="0"/>
              </a:rPr>
              <a:t>WHAT</a:t>
            </a:r>
            <a:r>
              <a:rPr lang="en-GB" dirty="0">
                <a:solidFill>
                  <a:schemeClr val="tx2">
                    <a:lumMod val="75000"/>
                  </a:schemeClr>
                </a:solidFill>
                <a:latin typeface="Century Gothic" panose="020B0502020202020204" pitchFamily="34" charset="0"/>
                <a:cs typeface="Arial" panose="020B0604020202020204" pitchFamily="34" charset="0"/>
              </a:rPr>
              <a:t> a system shall do, not </a:t>
            </a:r>
            <a:r>
              <a:rPr lang="en-GB" i="1" u="sng" dirty="0">
                <a:solidFill>
                  <a:schemeClr val="tx2">
                    <a:lumMod val="75000"/>
                  </a:schemeClr>
                </a:solidFill>
                <a:latin typeface="Century Gothic" panose="020B0502020202020204" pitchFamily="34" charset="0"/>
                <a:cs typeface="Arial" panose="020B0604020202020204" pitchFamily="34" charset="0"/>
              </a:rPr>
              <a:t>HOW</a:t>
            </a:r>
            <a:endParaRPr lang="en-GB" i="1" u="sng" dirty="0">
              <a:solidFill>
                <a:schemeClr val="tx2">
                  <a:lumMod val="75000"/>
                </a:schemeClr>
              </a:solidFill>
              <a:latin typeface="Century Gothic" panose="020B0502020202020204" pitchFamily="34" charset="0"/>
            </a:endParaRPr>
          </a:p>
        </p:txBody>
      </p:sp>
      <p:sp>
        <p:nvSpPr>
          <p:cNvPr id="16" name="Rectangle 15"/>
          <p:cNvSpPr/>
          <p:nvPr/>
        </p:nvSpPr>
        <p:spPr>
          <a:xfrm>
            <a:off x="995845" y="1846120"/>
            <a:ext cx="3927743" cy="397032"/>
          </a:xfrm>
          <a:prstGeom prst="rect">
            <a:avLst/>
          </a:prstGeom>
        </p:spPr>
        <p:txBody>
          <a:bodyPr wrap="square">
            <a:spAutoFit/>
          </a:bodyPr>
          <a:lstStyle/>
          <a:p>
            <a:pPr>
              <a:lnSpc>
                <a:spcPct val="110000"/>
              </a:lnSpc>
              <a:defRPr/>
            </a:pPr>
            <a:r>
              <a:rPr lang="en-GB" dirty="0">
                <a:solidFill>
                  <a:schemeClr val="tx2">
                    <a:lumMod val="75000"/>
                  </a:schemeClr>
                </a:solidFill>
                <a:latin typeface="Century Gothic" panose="020B0502020202020204" pitchFamily="34" charset="0"/>
                <a:cs typeface="Arial" panose="020B0604020202020204" pitchFamily="34" charset="0"/>
                <a:sym typeface="Wingdings" panose="05000000000000000000" pitchFamily="2" charset="2"/>
              </a:rPr>
              <a:t>Example: automotive headlights</a:t>
            </a:r>
            <a:endParaRPr lang="en-GB" dirty="0">
              <a:solidFill>
                <a:schemeClr val="tx2">
                  <a:lumMod val="75000"/>
                </a:schemeClr>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201532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Writing Requirements in STIMULUS</a:t>
            </a:r>
          </a:p>
        </p:txBody>
      </p:sp>
      <p:pic>
        <p:nvPicPr>
          <p:cNvPr id="8" name="Image 7"/>
          <p:cNvPicPr>
            <a:picLocks noChangeAspect="1"/>
          </p:cNvPicPr>
          <p:nvPr/>
        </p:nvPicPr>
        <p:blipFill rotWithShape="1">
          <a:blip r:embed="rId3"/>
          <a:srcRect l="6082"/>
          <a:stretch/>
        </p:blipFill>
        <p:spPr>
          <a:xfrm>
            <a:off x="4743864" y="3100416"/>
            <a:ext cx="3177928" cy="326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 8"/>
          <p:cNvPicPr>
            <a:picLocks noChangeAspect="1"/>
          </p:cNvPicPr>
          <p:nvPr/>
        </p:nvPicPr>
        <p:blipFill>
          <a:blip r:embed="rId4"/>
          <a:stretch>
            <a:fillRect/>
          </a:stretch>
        </p:blipFill>
        <p:spPr>
          <a:xfrm>
            <a:off x="3654535" y="3668426"/>
            <a:ext cx="3842220" cy="341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5"/>
          <a:stretch>
            <a:fillRect/>
          </a:stretch>
        </p:blipFill>
        <p:spPr>
          <a:xfrm>
            <a:off x="4613356" y="2552439"/>
            <a:ext cx="1782659" cy="3254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 11"/>
          <p:cNvPicPr>
            <a:picLocks noChangeAspect="1"/>
          </p:cNvPicPr>
          <p:nvPr/>
        </p:nvPicPr>
        <p:blipFill>
          <a:blip r:embed="rId6"/>
          <a:stretch>
            <a:fillRect/>
          </a:stretch>
        </p:blipFill>
        <p:spPr>
          <a:xfrm>
            <a:off x="5384350" y="2020048"/>
            <a:ext cx="1684205" cy="313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Flèche vers le bas 12"/>
          <p:cNvSpPr/>
          <p:nvPr/>
        </p:nvSpPr>
        <p:spPr>
          <a:xfrm>
            <a:off x="5054634" y="4281476"/>
            <a:ext cx="1311275" cy="844076"/>
          </a:xfrm>
          <a:prstGeom prst="downArrow">
            <a:avLst>
              <a:gd name="adj1" fmla="val 7899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2">
                  <a:lumMod val="75000"/>
                </a:schemeClr>
              </a:solidFill>
              <a:latin typeface="Century Gothic" panose="020B0502020202020204" pitchFamily="34" charset="0"/>
            </a:endParaRPr>
          </a:p>
        </p:txBody>
      </p:sp>
      <p:pic>
        <p:nvPicPr>
          <p:cNvPr id="14" name="Image 13"/>
          <p:cNvPicPr>
            <a:picLocks noChangeAspect="1"/>
          </p:cNvPicPr>
          <p:nvPr/>
        </p:nvPicPr>
        <p:blipFill rotWithShape="1">
          <a:blip r:embed="rId7"/>
          <a:srcRect l="2222"/>
          <a:stretch/>
        </p:blipFill>
        <p:spPr>
          <a:xfrm>
            <a:off x="9029700" y="2101672"/>
            <a:ext cx="2605251" cy="2293495"/>
          </a:xfrm>
          <a:prstGeom prst="rect">
            <a:avLst/>
          </a:prstGeom>
        </p:spPr>
      </p:pic>
      <p:sp>
        <p:nvSpPr>
          <p:cNvPr id="15" name="Trapèze 14"/>
          <p:cNvSpPr/>
          <p:nvPr/>
        </p:nvSpPr>
        <p:spPr>
          <a:xfrm rot="16200000">
            <a:off x="7363097" y="2738087"/>
            <a:ext cx="2293494" cy="1001612"/>
          </a:xfrm>
          <a:prstGeom prst="trapezoid">
            <a:avLst>
              <a:gd name="adj" fmla="val 94775"/>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2">
                  <a:lumMod val="75000"/>
                </a:schemeClr>
              </a:solidFill>
              <a:latin typeface="Century Gothic" panose="020B0502020202020204" pitchFamily="34" charset="0"/>
            </a:endParaRPr>
          </a:p>
        </p:txBody>
      </p:sp>
      <p:pic>
        <p:nvPicPr>
          <p:cNvPr id="16" name="Image 15"/>
          <p:cNvPicPr>
            <a:picLocks noChangeAspect="1"/>
          </p:cNvPicPr>
          <p:nvPr/>
        </p:nvPicPr>
        <p:blipFill rotWithShape="1">
          <a:blip r:embed="rId8"/>
          <a:srcRect l="3102"/>
          <a:stretch/>
        </p:blipFill>
        <p:spPr>
          <a:xfrm>
            <a:off x="2361537" y="5360707"/>
            <a:ext cx="7131736" cy="597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p:cNvSpPr/>
          <p:nvPr/>
        </p:nvSpPr>
        <p:spPr>
          <a:xfrm>
            <a:off x="1835238" y="948025"/>
            <a:ext cx="8735786" cy="701731"/>
          </a:xfrm>
          <a:prstGeom prst="rect">
            <a:avLst/>
          </a:prstGeom>
        </p:spPr>
        <p:txBody>
          <a:bodyPr wrap="square">
            <a:spAutoFit/>
          </a:bodyPr>
          <a:lstStyle/>
          <a:p>
            <a:pPr>
              <a:lnSpc>
                <a:spcPct val="110000"/>
              </a:lnSpc>
              <a:defRPr/>
            </a:pPr>
            <a:r>
              <a:rPr lang="en-GB" dirty="0">
                <a:solidFill>
                  <a:schemeClr val="tx2">
                    <a:lumMod val="75000"/>
                  </a:schemeClr>
                </a:solidFill>
                <a:latin typeface="Century Gothic" panose="020B0502020202020204" pitchFamily="34" charset="0"/>
                <a:cs typeface="Arial" panose="020B0604020202020204" pitchFamily="34" charset="0"/>
                <a:sym typeface="Wingdings" panose="05000000000000000000" pitchFamily="2" charset="2"/>
              </a:rPr>
              <a:t>Write unambiguous requirements by composing sentences with predefined, customisable templates…</a:t>
            </a:r>
          </a:p>
        </p:txBody>
      </p:sp>
      <p:sp>
        <p:nvSpPr>
          <p:cNvPr id="18" name="Rectangle 17"/>
          <p:cNvSpPr/>
          <p:nvPr/>
        </p:nvSpPr>
        <p:spPr>
          <a:xfrm>
            <a:off x="4765225" y="1242343"/>
            <a:ext cx="4377409" cy="397032"/>
          </a:xfrm>
          <a:prstGeom prst="rect">
            <a:avLst/>
          </a:prstGeom>
        </p:spPr>
        <p:txBody>
          <a:bodyPr wrap="square">
            <a:spAutoFit/>
          </a:bodyPr>
          <a:lstStyle/>
          <a:p>
            <a:pPr>
              <a:lnSpc>
                <a:spcPct val="110000"/>
              </a:lnSpc>
              <a:defRPr/>
            </a:pPr>
            <a:r>
              <a:rPr lang="en-GB" dirty="0">
                <a:solidFill>
                  <a:schemeClr val="tx2">
                    <a:lumMod val="75000"/>
                  </a:schemeClr>
                </a:solidFill>
                <a:latin typeface="Century Gothic" panose="020B0502020202020204" pitchFamily="34" charset="0"/>
                <a:cs typeface="Arial" panose="020B0604020202020204" pitchFamily="34" charset="0"/>
                <a:sym typeface="Wingdings" panose="05000000000000000000" pitchFamily="2" charset="2"/>
              </a:rPr>
              <a:t>that have executable semantics</a:t>
            </a:r>
          </a:p>
        </p:txBody>
      </p:sp>
      <p:sp>
        <p:nvSpPr>
          <p:cNvPr id="19" name="Trapèze 18"/>
          <p:cNvSpPr/>
          <p:nvPr/>
        </p:nvSpPr>
        <p:spPr>
          <a:xfrm rot="5400000">
            <a:off x="2966577" y="3516174"/>
            <a:ext cx="600073" cy="611980"/>
          </a:xfrm>
          <a:prstGeom prst="trapezoid">
            <a:avLst>
              <a:gd name="adj" fmla="val 19569"/>
            </a:avLst>
          </a:prstGeom>
          <a:solidFill>
            <a:schemeClr val="bg1">
              <a:lumMod val="85000"/>
            </a:scheme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2">
                  <a:lumMod val="75000"/>
                </a:schemeClr>
              </a:solidFill>
              <a:latin typeface="Century Gothic" panose="020B0502020202020204" pitchFamily="34" charset="0"/>
            </a:endParaRPr>
          </a:p>
        </p:txBody>
      </p:sp>
      <p:pic>
        <p:nvPicPr>
          <p:cNvPr id="4" name="Image 3"/>
          <p:cNvPicPr>
            <a:picLocks noChangeAspect="1"/>
          </p:cNvPicPr>
          <p:nvPr/>
        </p:nvPicPr>
        <p:blipFill rotWithShape="1">
          <a:blip r:embed="rId9"/>
          <a:srcRect l="2647" r="67061" b="85682"/>
          <a:stretch/>
        </p:blipFill>
        <p:spPr>
          <a:xfrm>
            <a:off x="600075" y="3522124"/>
            <a:ext cx="2316925" cy="600075"/>
          </a:xfrm>
          <a:prstGeom prst="rect">
            <a:avLst/>
          </a:prstGeom>
          <a:ln w="12700">
            <a:solidFill>
              <a:schemeClr val="bg1">
                <a:lumMod val="65000"/>
              </a:schemeClr>
            </a:solidFill>
          </a:ln>
        </p:spPr>
      </p:pic>
    </p:spTree>
    <p:extLst>
      <p:ext uri="{BB962C8B-B14F-4D97-AF65-F5344CB8AC3E}">
        <p14:creationId xmlns:p14="http://schemas.microsoft.com/office/powerpoint/2010/main" val="371355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71653AEB-2830-45E9-9366-145839C0B2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1507" y="2768955"/>
            <a:ext cx="6200901" cy="2690530"/>
          </a:xfrm>
          <a:prstGeom prst="rect">
            <a:avLst/>
          </a:prstGeom>
        </p:spPr>
      </p:pic>
      <p:sp>
        <p:nvSpPr>
          <p:cNvPr id="4" name="Title 3">
            <a:extLst>
              <a:ext uri="{FF2B5EF4-FFF2-40B4-BE49-F238E27FC236}">
                <a16:creationId xmlns:a16="http://schemas.microsoft.com/office/drawing/2014/main" id="{1DC5EEC4-06CA-4C44-9786-6232A197F11B}"/>
              </a:ext>
            </a:extLst>
          </p:cNvPr>
          <p:cNvSpPr>
            <a:spLocks noGrp="1"/>
          </p:cNvSpPr>
          <p:nvPr>
            <p:ph type="title"/>
          </p:nvPr>
        </p:nvSpPr>
        <p:spPr/>
        <p:txBody>
          <a:bodyPr/>
          <a:lstStyle/>
          <a:p>
            <a:r>
              <a:rPr lang="en-GB" dirty="0"/>
              <a:t>Simulating Requirements in STIMULUS</a:t>
            </a:r>
          </a:p>
        </p:txBody>
      </p:sp>
      <p:sp>
        <p:nvSpPr>
          <p:cNvPr id="5" name="Trapèze 79">
            <a:extLst>
              <a:ext uri="{FF2B5EF4-FFF2-40B4-BE49-F238E27FC236}">
                <a16:creationId xmlns:a16="http://schemas.microsoft.com/office/drawing/2014/main" id="{FA9FF9DC-3720-4A21-9383-E144CF93530F}"/>
              </a:ext>
            </a:extLst>
          </p:cNvPr>
          <p:cNvSpPr/>
          <p:nvPr/>
        </p:nvSpPr>
        <p:spPr>
          <a:xfrm rot="10800000">
            <a:off x="1118917" y="2497884"/>
            <a:ext cx="5786430" cy="597060"/>
          </a:xfrm>
          <a:prstGeom prst="trapezoid">
            <a:avLst>
              <a:gd name="adj" fmla="val 392896"/>
            </a:avLst>
          </a:prstGeom>
          <a:gradFill>
            <a:gsLst>
              <a:gs pos="0">
                <a:schemeClr val="accent5">
                  <a:lumMod val="20000"/>
                  <a:lumOff val="80000"/>
                  <a:alpha val="10000"/>
                </a:schemeClr>
              </a:gs>
              <a:gs pos="100000">
                <a:schemeClr val="accent5">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E27B3F3-7A3B-4C9B-89FF-25725552FC42}"/>
              </a:ext>
            </a:extLst>
          </p:cNvPr>
          <p:cNvSpPr/>
          <p:nvPr/>
        </p:nvSpPr>
        <p:spPr>
          <a:xfrm>
            <a:off x="3488083" y="3134379"/>
            <a:ext cx="1052918" cy="541196"/>
          </a:xfrm>
          <a:prstGeom prst="rect">
            <a:avLst/>
          </a:prstGeom>
          <a:solidFill>
            <a:schemeClr val="accent5">
              <a:lumMod val="60000"/>
              <a:lumOff val="4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5F3E33C4-17BF-4D03-8076-BD4E9D4E9BB7}"/>
              </a:ext>
            </a:extLst>
          </p:cNvPr>
          <p:cNvSpPr/>
          <p:nvPr/>
        </p:nvSpPr>
        <p:spPr>
          <a:xfrm>
            <a:off x="1972281" y="3130694"/>
            <a:ext cx="1052918" cy="539757"/>
          </a:xfrm>
          <a:prstGeom prst="rect">
            <a:avLst/>
          </a:prstGeom>
          <a:solidFill>
            <a:srgbClr val="71AB18"/>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ZoneTexte 30">
            <a:extLst>
              <a:ext uri="{FF2B5EF4-FFF2-40B4-BE49-F238E27FC236}">
                <a16:creationId xmlns:a16="http://schemas.microsoft.com/office/drawing/2014/main" id="{ADFA78C7-1C3F-4C16-AB60-4EC3B39DCB91}"/>
              </a:ext>
            </a:extLst>
          </p:cNvPr>
          <p:cNvSpPr txBox="1">
            <a:spLocks noChangeArrowheads="1"/>
          </p:cNvSpPr>
          <p:nvPr/>
        </p:nvSpPr>
        <p:spPr bwMode="auto">
          <a:xfrm>
            <a:off x="2139954" y="3267800"/>
            <a:ext cx="8218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fr-FR" sz="1000" dirty="0">
                <a:latin typeface="Century Gothic" panose="020B0502020202020204" pitchFamily="34" charset="0"/>
                <a:cs typeface="Arial" panose="020B0604020202020204" pitchFamily="34" charset="0"/>
              </a:rPr>
              <a:t>Scenarios</a:t>
            </a:r>
          </a:p>
        </p:txBody>
      </p:sp>
      <p:cxnSp>
        <p:nvCxnSpPr>
          <p:cNvPr id="9" name="Connecteur droit avec flèche 40">
            <a:extLst>
              <a:ext uri="{FF2B5EF4-FFF2-40B4-BE49-F238E27FC236}">
                <a16:creationId xmlns:a16="http://schemas.microsoft.com/office/drawing/2014/main" id="{69790FB2-0C21-4D63-B1C8-D62BEE6C5176}"/>
              </a:ext>
            </a:extLst>
          </p:cNvPr>
          <p:cNvCxnSpPr>
            <a:cxnSpLocks/>
            <a:stCxn id="7" idx="3"/>
            <a:endCxn id="6" idx="1"/>
          </p:cNvCxnSpPr>
          <p:nvPr/>
        </p:nvCxnSpPr>
        <p:spPr>
          <a:xfrm>
            <a:off x="3025199" y="3400573"/>
            <a:ext cx="462884" cy="4404"/>
          </a:xfrm>
          <a:prstGeom prst="straightConnector1">
            <a:avLst/>
          </a:prstGeom>
          <a:ln w="952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ZoneTexte 31">
            <a:extLst>
              <a:ext uri="{FF2B5EF4-FFF2-40B4-BE49-F238E27FC236}">
                <a16:creationId xmlns:a16="http://schemas.microsoft.com/office/drawing/2014/main" id="{D2081832-606E-4132-A569-BFB985483CE5}"/>
              </a:ext>
            </a:extLst>
          </p:cNvPr>
          <p:cNvSpPr txBox="1">
            <a:spLocks noChangeArrowheads="1"/>
          </p:cNvSpPr>
          <p:nvPr/>
        </p:nvSpPr>
        <p:spPr bwMode="auto">
          <a:xfrm>
            <a:off x="3547218" y="3281866"/>
            <a:ext cx="11063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fr-FR" sz="1000" dirty="0">
                <a:latin typeface="Century Gothic" panose="020B0502020202020204" pitchFamily="34" charset="0"/>
                <a:cs typeface="Arial" panose="020B0604020202020204" pitchFamily="34" charset="0"/>
              </a:rPr>
              <a:t>Requirements</a:t>
            </a:r>
          </a:p>
        </p:txBody>
      </p:sp>
      <p:pic>
        <p:nvPicPr>
          <p:cNvPr id="12" name="Image 7">
            <a:extLst>
              <a:ext uri="{FF2B5EF4-FFF2-40B4-BE49-F238E27FC236}">
                <a16:creationId xmlns:a16="http://schemas.microsoft.com/office/drawing/2014/main" id="{5B029DDF-807B-48F9-98D6-C0838C58A5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4576" y="1098660"/>
            <a:ext cx="6324365" cy="1407089"/>
          </a:xfrm>
          <a:prstGeom prst="rect">
            <a:avLst/>
          </a:prstGeom>
          <a:effectLst>
            <a:outerShdw blurRad="50800" dist="38100" dir="13500000" algn="br" rotWithShape="0">
              <a:prstClr val="black">
                <a:alpha val="40000"/>
              </a:prstClr>
            </a:outerShdw>
          </a:effectLst>
        </p:spPr>
      </p:pic>
      <p:sp>
        <p:nvSpPr>
          <p:cNvPr id="18" name="Trapèze 79">
            <a:extLst>
              <a:ext uri="{FF2B5EF4-FFF2-40B4-BE49-F238E27FC236}">
                <a16:creationId xmlns:a16="http://schemas.microsoft.com/office/drawing/2014/main" id="{616DFE30-F7AF-4FF0-B038-2473B6118F7E}"/>
              </a:ext>
            </a:extLst>
          </p:cNvPr>
          <p:cNvSpPr/>
          <p:nvPr/>
        </p:nvSpPr>
        <p:spPr>
          <a:xfrm>
            <a:off x="423018" y="3707642"/>
            <a:ext cx="4234707" cy="511933"/>
          </a:xfrm>
          <a:prstGeom prst="trapezoid">
            <a:avLst>
              <a:gd name="adj" fmla="val 311549"/>
            </a:avLst>
          </a:prstGeom>
          <a:gradFill>
            <a:gsLst>
              <a:gs pos="0">
                <a:schemeClr val="accent3">
                  <a:lumMod val="20000"/>
                  <a:lumOff val="80000"/>
                </a:schemeClr>
              </a:gs>
              <a:gs pos="100000">
                <a:schemeClr val="accent3"/>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0" name="Connecteur en angle 41">
            <a:extLst>
              <a:ext uri="{FF2B5EF4-FFF2-40B4-BE49-F238E27FC236}">
                <a16:creationId xmlns:a16="http://schemas.microsoft.com/office/drawing/2014/main" id="{AB436D42-8BEA-447F-B1C3-481B58B4936C}"/>
              </a:ext>
            </a:extLst>
          </p:cNvPr>
          <p:cNvCxnSpPr>
            <a:cxnSpLocks/>
            <a:stCxn id="6" idx="3"/>
            <a:endCxn id="7" idx="1"/>
          </p:cNvCxnSpPr>
          <p:nvPr/>
        </p:nvCxnSpPr>
        <p:spPr>
          <a:xfrm flipH="1" flipV="1">
            <a:off x="1972281" y="3400573"/>
            <a:ext cx="2568720" cy="4404"/>
          </a:xfrm>
          <a:prstGeom prst="bentConnector5">
            <a:avLst>
              <a:gd name="adj1" fmla="val -8899"/>
              <a:gd name="adj2" fmla="val 11418778"/>
              <a:gd name="adj3" fmla="val 108899"/>
            </a:avLst>
          </a:prstGeom>
          <a:ln w="9525">
            <a:solidFill>
              <a:schemeClr val="tx1"/>
            </a:solidFill>
            <a:headE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530F8D0-2FEF-460D-85F4-8282C2732978}"/>
              </a:ext>
            </a:extLst>
          </p:cNvPr>
          <p:cNvSpPr/>
          <p:nvPr/>
        </p:nvSpPr>
        <p:spPr>
          <a:xfrm>
            <a:off x="2656498" y="5613289"/>
            <a:ext cx="6477977" cy="372090"/>
          </a:xfrm>
          <a:prstGeom prst="rect">
            <a:avLst/>
          </a:prstGeom>
        </p:spPr>
        <p:txBody>
          <a:bodyPr wrap="square">
            <a:spAutoFit/>
          </a:bodyPr>
          <a:lstStyle/>
          <a:p>
            <a:pPr>
              <a:lnSpc>
                <a:spcPct val="110000"/>
              </a:lnSpc>
              <a:defRPr/>
            </a:pPr>
            <a:r>
              <a:rPr lang="en-GB" dirty="0">
                <a:solidFill>
                  <a:schemeClr val="accent1">
                    <a:lumMod val="75000"/>
                  </a:schemeClr>
                </a:solidFill>
                <a:latin typeface="Century Gothic" panose="020B0502020202020204" pitchFamily="34" charset="0"/>
                <a:cs typeface="Arial" panose="020B0604020202020204" pitchFamily="34" charset="0"/>
                <a:sym typeface="Wingdings" panose="05000000000000000000" pitchFamily="2" charset="2"/>
              </a:rPr>
              <a:t>Detect faulty requirements by observing their behaviour</a:t>
            </a:r>
          </a:p>
        </p:txBody>
      </p:sp>
      <p:pic>
        <p:nvPicPr>
          <p:cNvPr id="3" name="Imag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3018" y="4252231"/>
            <a:ext cx="4310907" cy="901975"/>
          </a:xfrm>
          <a:prstGeom prst="rect">
            <a:avLst/>
          </a:prstGeom>
        </p:spPr>
      </p:pic>
      <p:pic>
        <p:nvPicPr>
          <p:cNvPr id="13" name="Image 12"/>
          <p:cNvPicPr>
            <a:picLocks noChangeAspect="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30525" y="1470491"/>
            <a:ext cx="1298464" cy="1298464"/>
          </a:xfrm>
          <a:prstGeom prst="rect">
            <a:avLst/>
          </a:prstGeom>
        </p:spPr>
      </p:pic>
    </p:spTree>
    <p:extLst>
      <p:ext uri="{BB962C8B-B14F-4D97-AF65-F5344CB8AC3E}">
        <p14:creationId xmlns:p14="http://schemas.microsoft.com/office/powerpoint/2010/main" val="15978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Simulating Requirements: behind the scene</a:t>
            </a:r>
            <a:endParaRPr lang="fr-FR" dirty="0">
              <a:latin typeface="+mn-lt"/>
            </a:endParaRPr>
          </a:p>
        </p:txBody>
      </p:sp>
      <p:sp>
        <p:nvSpPr>
          <p:cNvPr id="4" name="Espace réservé du pied de page 3"/>
          <p:cNvSpPr>
            <a:spLocks noGrp="1"/>
          </p:cNvSpPr>
          <p:nvPr>
            <p:ph type="ftr" sz="quarter" idx="18"/>
          </p:nvPr>
        </p:nvSpPr>
        <p:spPr/>
        <p:txBody>
          <a:bodyPr/>
          <a:lstStyle/>
          <a:p>
            <a:pPr>
              <a:defRPr/>
            </a:pPr>
            <a:r>
              <a:rPr lang="fr-FR"/>
              <a:t>STIMULUS</a:t>
            </a:r>
          </a:p>
        </p:txBody>
      </p:sp>
      <p:sp>
        <p:nvSpPr>
          <p:cNvPr id="5" name="Espace réservé du numéro de diapositive 4"/>
          <p:cNvSpPr>
            <a:spLocks noGrp="1"/>
          </p:cNvSpPr>
          <p:nvPr>
            <p:ph type="sldNum" sz="quarter" idx="19"/>
          </p:nvPr>
        </p:nvSpPr>
        <p:spPr/>
        <p:txBody>
          <a:bodyPr/>
          <a:lstStyle/>
          <a:p>
            <a:pPr>
              <a:defRPr/>
            </a:pPr>
            <a:fld id="{1099F8C6-B644-46F8-86FA-67CA98A9A83A}" type="slidenum">
              <a:rPr lang="fr-FR" smtClean="0"/>
              <a:pPr>
                <a:defRPr/>
              </a:pPr>
              <a:t>13</a:t>
            </a:fld>
            <a:endParaRPr lang="fr-FR"/>
          </a:p>
        </p:txBody>
      </p:sp>
      <p:sp>
        <p:nvSpPr>
          <p:cNvPr id="6" name="Rectangle à coins arrondis 5"/>
          <p:cNvSpPr/>
          <p:nvPr/>
        </p:nvSpPr>
        <p:spPr>
          <a:xfrm>
            <a:off x="1152524" y="938897"/>
            <a:ext cx="10125075" cy="13843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094" t="25417" r="20547" b="52778"/>
          <a:stretch/>
        </p:blipFill>
        <p:spPr bwMode="auto">
          <a:xfrm>
            <a:off x="7680961" y="1127023"/>
            <a:ext cx="2374907" cy="102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9844" t="45521" r="52734" b="38472"/>
          <a:stretch/>
        </p:blipFill>
        <p:spPr bwMode="auto">
          <a:xfrm>
            <a:off x="5490055" y="1151327"/>
            <a:ext cx="1865587" cy="96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lèche droite 9"/>
          <p:cNvSpPr/>
          <p:nvPr/>
        </p:nvSpPr>
        <p:spPr>
          <a:xfrm rot="5400000">
            <a:off x="4148608" y="2606440"/>
            <a:ext cx="480064" cy="426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p:cNvSpPr/>
          <p:nvPr/>
        </p:nvSpPr>
        <p:spPr>
          <a:xfrm>
            <a:off x="6729754" y="3059771"/>
            <a:ext cx="5062196" cy="1124382"/>
          </a:xfrm>
          <a:prstGeom prst="wedgeRectCallout">
            <a:avLst>
              <a:gd name="adj1" fmla="val -56515"/>
              <a:gd name="adj2" fmla="val 36096"/>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ZoneTexte 11"/>
          <p:cNvSpPr txBox="1"/>
          <p:nvPr/>
        </p:nvSpPr>
        <p:spPr>
          <a:xfrm>
            <a:off x="6848855" y="3187458"/>
            <a:ext cx="4952446" cy="830997"/>
          </a:xfrm>
          <a:prstGeom prst="rect">
            <a:avLst/>
          </a:prstGeom>
          <a:noFill/>
        </p:spPr>
        <p:txBody>
          <a:bodyPr wrap="none" rtlCol="0">
            <a:spAutoFit/>
          </a:bodyPr>
          <a:lstStyle/>
          <a:p>
            <a:r>
              <a:rPr lang="fr-FR" sz="1600" dirty="0"/>
              <a:t>Control flow graph:</a:t>
            </a:r>
          </a:p>
          <a:p>
            <a:pPr marL="285750" indent="-285750">
              <a:buFontTx/>
              <a:buChar char="-"/>
            </a:pPr>
            <a:r>
              <a:rPr lang="fr-FR" sz="1600" dirty="0"/>
              <a:t>Actions = logico-</a:t>
            </a:r>
            <a:r>
              <a:rPr lang="fr-FR" sz="1600" dirty="0" err="1"/>
              <a:t>numerical</a:t>
            </a:r>
            <a:r>
              <a:rPr lang="fr-FR" sz="1600" dirty="0"/>
              <a:t> </a:t>
            </a:r>
            <a:r>
              <a:rPr lang="fr-FR" sz="1600" dirty="0" err="1"/>
              <a:t>constraints</a:t>
            </a:r>
            <a:r>
              <a:rPr lang="fr-FR" sz="1600" dirty="0"/>
              <a:t> &amp; assignements</a:t>
            </a:r>
          </a:p>
          <a:p>
            <a:pPr marL="285750" indent="-285750">
              <a:buFontTx/>
              <a:buChar char="-"/>
            </a:pPr>
            <a:r>
              <a:rPr lang="fr-FR" sz="1600" dirty="0" err="1"/>
              <a:t>Logical</a:t>
            </a:r>
            <a:r>
              <a:rPr lang="fr-FR" sz="1600" dirty="0"/>
              <a:t> &amp; Physical time management</a:t>
            </a:r>
          </a:p>
        </p:txBody>
      </p:sp>
      <p:sp>
        <p:nvSpPr>
          <p:cNvPr id="13" name="ZoneTexte 12"/>
          <p:cNvSpPr txBox="1"/>
          <p:nvPr/>
        </p:nvSpPr>
        <p:spPr>
          <a:xfrm>
            <a:off x="5183723" y="1433354"/>
            <a:ext cx="364202" cy="523220"/>
          </a:xfrm>
          <a:prstGeom prst="rect">
            <a:avLst/>
          </a:prstGeom>
          <a:noFill/>
        </p:spPr>
        <p:txBody>
          <a:bodyPr wrap="none" rtlCol="0">
            <a:spAutoFit/>
          </a:bodyPr>
          <a:lstStyle/>
          <a:p>
            <a:r>
              <a:rPr lang="fr-FR" sz="2800" dirty="0"/>
              <a:t>+</a:t>
            </a:r>
          </a:p>
        </p:txBody>
      </p:sp>
      <p:sp>
        <p:nvSpPr>
          <p:cNvPr id="14" name="ZoneTexte 13"/>
          <p:cNvSpPr txBox="1"/>
          <p:nvPr/>
        </p:nvSpPr>
        <p:spPr>
          <a:xfrm>
            <a:off x="7332781" y="1433354"/>
            <a:ext cx="364202" cy="523220"/>
          </a:xfrm>
          <a:prstGeom prst="rect">
            <a:avLst/>
          </a:prstGeom>
          <a:noFill/>
        </p:spPr>
        <p:txBody>
          <a:bodyPr wrap="none" rtlCol="0">
            <a:spAutoFit/>
          </a:bodyPr>
          <a:lstStyle/>
          <a:p>
            <a:r>
              <a:rPr lang="fr-FR" sz="2800" dirty="0"/>
              <a:t>+</a:t>
            </a:r>
          </a:p>
        </p:txBody>
      </p:sp>
      <p:sp>
        <p:nvSpPr>
          <p:cNvPr id="15" name="Rectangle 14"/>
          <p:cNvSpPr/>
          <p:nvPr/>
        </p:nvSpPr>
        <p:spPr>
          <a:xfrm>
            <a:off x="2316384" y="3785933"/>
            <a:ext cx="964880" cy="505187"/>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5426887" y="3782502"/>
            <a:ext cx="964880" cy="505187"/>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3886788" y="3285472"/>
            <a:ext cx="964880" cy="505187"/>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3886512" y="4304831"/>
            <a:ext cx="964880" cy="505187"/>
          </a:xfrm>
          <a:prstGeom prst="rect">
            <a:avLst/>
          </a:prstGeom>
          <a:no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ZoneTexte 18"/>
          <p:cNvSpPr txBox="1"/>
          <p:nvPr/>
        </p:nvSpPr>
        <p:spPr>
          <a:xfrm>
            <a:off x="3968953" y="3323058"/>
            <a:ext cx="829073" cy="369332"/>
          </a:xfrm>
          <a:prstGeom prst="rect">
            <a:avLst/>
          </a:prstGeom>
          <a:noFill/>
        </p:spPr>
        <p:txBody>
          <a:bodyPr wrap="none" rtlCol="0">
            <a:spAutoFit/>
          </a:bodyPr>
          <a:lstStyle/>
          <a:p>
            <a:pPr algn="ctr"/>
            <a:r>
              <a:rPr lang="fr-FR" dirty="0"/>
              <a:t>R2(</a:t>
            </a:r>
            <a:r>
              <a:rPr lang="fr-FR" dirty="0" err="1"/>
              <a:t>x,y</a:t>
            </a:r>
            <a:r>
              <a:rPr lang="fr-FR" dirty="0"/>
              <a:t>)</a:t>
            </a:r>
          </a:p>
        </p:txBody>
      </p:sp>
      <p:sp>
        <p:nvSpPr>
          <p:cNvPr id="20" name="ZoneTexte 19"/>
          <p:cNvSpPr txBox="1"/>
          <p:nvPr/>
        </p:nvSpPr>
        <p:spPr>
          <a:xfrm>
            <a:off x="5512892" y="3843136"/>
            <a:ext cx="829073" cy="369332"/>
          </a:xfrm>
          <a:prstGeom prst="rect">
            <a:avLst/>
          </a:prstGeom>
          <a:noFill/>
        </p:spPr>
        <p:txBody>
          <a:bodyPr wrap="none" rtlCol="0">
            <a:spAutoFit/>
          </a:bodyPr>
          <a:lstStyle/>
          <a:p>
            <a:pPr algn="ctr"/>
            <a:r>
              <a:rPr lang="fr-FR" dirty="0"/>
              <a:t>R4(</a:t>
            </a:r>
            <a:r>
              <a:rPr lang="fr-FR" dirty="0" err="1"/>
              <a:t>x,y</a:t>
            </a:r>
            <a:r>
              <a:rPr lang="fr-FR" dirty="0"/>
              <a:t>)</a:t>
            </a:r>
          </a:p>
        </p:txBody>
      </p:sp>
      <p:sp>
        <p:nvSpPr>
          <p:cNvPr id="21" name="ZoneTexte 20"/>
          <p:cNvSpPr txBox="1"/>
          <p:nvPr/>
        </p:nvSpPr>
        <p:spPr>
          <a:xfrm>
            <a:off x="2382620" y="3847250"/>
            <a:ext cx="829073" cy="369332"/>
          </a:xfrm>
          <a:prstGeom prst="rect">
            <a:avLst/>
          </a:prstGeom>
          <a:noFill/>
        </p:spPr>
        <p:txBody>
          <a:bodyPr wrap="none" rtlCol="0">
            <a:spAutoFit/>
          </a:bodyPr>
          <a:lstStyle/>
          <a:p>
            <a:pPr algn="ctr"/>
            <a:r>
              <a:rPr lang="fr-FR" dirty="0"/>
              <a:t>R1(</a:t>
            </a:r>
            <a:r>
              <a:rPr lang="fr-FR" dirty="0" err="1"/>
              <a:t>x,y</a:t>
            </a:r>
            <a:r>
              <a:rPr lang="fr-FR" dirty="0"/>
              <a:t>)</a:t>
            </a:r>
          </a:p>
        </p:txBody>
      </p:sp>
      <p:sp>
        <p:nvSpPr>
          <p:cNvPr id="22" name="ZoneTexte 21"/>
          <p:cNvSpPr txBox="1"/>
          <p:nvPr/>
        </p:nvSpPr>
        <p:spPr>
          <a:xfrm>
            <a:off x="3954417" y="4362034"/>
            <a:ext cx="829073" cy="369332"/>
          </a:xfrm>
          <a:prstGeom prst="rect">
            <a:avLst/>
          </a:prstGeom>
          <a:noFill/>
        </p:spPr>
        <p:txBody>
          <a:bodyPr wrap="none" rtlCol="0">
            <a:spAutoFit/>
          </a:bodyPr>
          <a:lstStyle/>
          <a:p>
            <a:pPr algn="ctr"/>
            <a:r>
              <a:rPr lang="fr-FR" dirty="0"/>
              <a:t>R3(</a:t>
            </a:r>
            <a:r>
              <a:rPr lang="fr-FR" dirty="0" err="1"/>
              <a:t>x,y</a:t>
            </a:r>
            <a:r>
              <a:rPr lang="fr-FR" dirty="0"/>
              <a:t>)</a:t>
            </a:r>
          </a:p>
        </p:txBody>
      </p:sp>
      <p:cxnSp>
        <p:nvCxnSpPr>
          <p:cNvPr id="23" name="Connecteur droit avec flèche 22"/>
          <p:cNvCxnSpPr>
            <a:stCxn id="15" idx="3"/>
            <a:endCxn id="17" idx="1"/>
          </p:cNvCxnSpPr>
          <p:nvPr/>
        </p:nvCxnSpPr>
        <p:spPr>
          <a:xfrm flipV="1">
            <a:off x="3281264" y="3538066"/>
            <a:ext cx="605524" cy="500461"/>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a:stCxn id="15" idx="3"/>
            <a:endCxn id="18" idx="1"/>
          </p:cNvCxnSpPr>
          <p:nvPr/>
        </p:nvCxnSpPr>
        <p:spPr>
          <a:xfrm>
            <a:off x="3281264" y="4038526"/>
            <a:ext cx="605248" cy="518898"/>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stCxn id="18" idx="3"/>
            <a:endCxn id="16" idx="1"/>
          </p:cNvCxnSpPr>
          <p:nvPr/>
        </p:nvCxnSpPr>
        <p:spPr>
          <a:xfrm flipV="1">
            <a:off x="4851393" y="4035096"/>
            <a:ext cx="575495" cy="522329"/>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Connecteur droit avec flèche 25"/>
          <p:cNvCxnSpPr>
            <a:stCxn id="17" idx="3"/>
            <a:endCxn id="16" idx="1"/>
          </p:cNvCxnSpPr>
          <p:nvPr/>
        </p:nvCxnSpPr>
        <p:spPr>
          <a:xfrm>
            <a:off x="4851669" y="3538065"/>
            <a:ext cx="575219" cy="497030"/>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a:endCxn id="15" idx="1"/>
          </p:cNvCxnSpPr>
          <p:nvPr/>
        </p:nvCxnSpPr>
        <p:spPr>
          <a:xfrm>
            <a:off x="1979250" y="4038526"/>
            <a:ext cx="337135" cy="0"/>
          </a:xfrm>
          <a:prstGeom prst="straightConnector1">
            <a:avLst/>
          </a:prstGeom>
          <a:ln>
            <a:tailEnd type="triangle" w="lg" len="lg"/>
          </a:ln>
          <a:effectLst/>
        </p:spPr>
        <p:style>
          <a:lnRef idx="2">
            <a:schemeClr val="accent1"/>
          </a:lnRef>
          <a:fillRef idx="0">
            <a:schemeClr val="accent1"/>
          </a:fillRef>
          <a:effectRef idx="1">
            <a:schemeClr val="accent1"/>
          </a:effectRef>
          <a:fontRef idx="minor">
            <a:schemeClr val="tx1"/>
          </a:fontRef>
        </p:style>
      </p:cxnSp>
      <p:sp>
        <p:nvSpPr>
          <p:cNvPr id="28" name="Flèche droite 27"/>
          <p:cNvSpPr/>
          <p:nvPr/>
        </p:nvSpPr>
        <p:spPr>
          <a:xfrm rot="5400000">
            <a:off x="4148608" y="5011243"/>
            <a:ext cx="480064" cy="42659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9" name="ZoneTexte 28"/>
          <p:cNvSpPr txBox="1"/>
          <p:nvPr/>
        </p:nvSpPr>
        <p:spPr>
          <a:xfrm>
            <a:off x="3227339" y="5582443"/>
            <a:ext cx="2311851" cy="369332"/>
          </a:xfrm>
          <a:prstGeom prst="rect">
            <a:avLst/>
          </a:prstGeom>
          <a:noFill/>
        </p:spPr>
        <p:txBody>
          <a:bodyPr wrap="none" rtlCol="0">
            <a:spAutoFit/>
          </a:bodyPr>
          <a:lstStyle/>
          <a:p>
            <a:pPr algn="ctr"/>
            <a:r>
              <a:rPr lang="fr-FR" dirty="0"/>
              <a:t>…  y:=F(x);  R(</a:t>
            </a:r>
            <a:r>
              <a:rPr lang="fr-FR" dirty="0" err="1"/>
              <a:t>z,x,y</a:t>
            </a:r>
            <a:r>
              <a:rPr lang="fr-FR" dirty="0"/>
              <a:t>);  …</a:t>
            </a:r>
          </a:p>
        </p:txBody>
      </p:sp>
      <p:sp>
        <p:nvSpPr>
          <p:cNvPr id="30" name="Rectangle 29"/>
          <p:cNvSpPr/>
          <p:nvPr/>
        </p:nvSpPr>
        <p:spPr>
          <a:xfrm>
            <a:off x="5891894" y="5004286"/>
            <a:ext cx="3064329" cy="1352064"/>
          </a:xfrm>
          <a:prstGeom prst="wedgeRectCallout">
            <a:avLst>
              <a:gd name="adj1" fmla="val -56668"/>
              <a:gd name="adj2" fmla="val 1107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1" name="ZoneTexte 30"/>
          <p:cNvSpPr txBox="1"/>
          <p:nvPr/>
        </p:nvSpPr>
        <p:spPr>
          <a:xfrm>
            <a:off x="6014362" y="5172792"/>
            <a:ext cx="3045275" cy="1077218"/>
          </a:xfrm>
          <a:prstGeom prst="rect">
            <a:avLst/>
          </a:prstGeom>
          <a:noFill/>
        </p:spPr>
        <p:txBody>
          <a:bodyPr wrap="square" rtlCol="0">
            <a:spAutoFit/>
          </a:bodyPr>
          <a:lstStyle/>
          <a:p>
            <a:r>
              <a:rPr lang="fr-FR" sz="1600" dirty="0" err="1"/>
              <a:t>Sequence</a:t>
            </a:r>
            <a:r>
              <a:rPr lang="fr-FR" sz="1600" dirty="0"/>
              <a:t> of:</a:t>
            </a:r>
          </a:p>
          <a:p>
            <a:r>
              <a:rPr lang="fr-FR" sz="1600" dirty="0"/>
              <a:t>- Non-</a:t>
            </a:r>
            <a:r>
              <a:rPr lang="fr-FR" sz="1600" dirty="0" err="1"/>
              <a:t>linear</a:t>
            </a:r>
            <a:r>
              <a:rPr lang="fr-FR" sz="1600" dirty="0"/>
              <a:t> assignements</a:t>
            </a:r>
          </a:p>
          <a:p>
            <a:r>
              <a:rPr lang="fr-FR" sz="1600" dirty="0"/>
              <a:t>- </a:t>
            </a:r>
            <a:r>
              <a:rPr lang="fr-FR" sz="1600" dirty="0" err="1"/>
              <a:t>Linear</a:t>
            </a:r>
            <a:r>
              <a:rPr lang="fr-FR" sz="1600" dirty="0"/>
              <a:t> </a:t>
            </a:r>
            <a:r>
              <a:rPr lang="fr-FR" sz="1600" dirty="0" err="1"/>
              <a:t>constraints</a:t>
            </a:r>
            <a:r>
              <a:rPr lang="fr-FR" sz="1600" dirty="0"/>
              <a:t> </a:t>
            </a:r>
            <a:r>
              <a:rPr lang="fr-FR" sz="1600" dirty="0" err="1"/>
              <a:t>solved</a:t>
            </a:r>
            <a:r>
              <a:rPr lang="fr-FR" sz="1600" dirty="0"/>
              <a:t> </a:t>
            </a:r>
            <a:r>
              <a:rPr lang="fr-FR" sz="1600" dirty="0" err="1"/>
              <a:t>with</a:t>
            </a:r>
            <a:r>
              <a:rPr lang="fr-FR" sz="1600" dirty="0"/>
              <a:t> </a:t>
            </a:r>
          </a:p>
          <a:p>
            <a:r>
              <a:rPr lang="fr-FR" sz="1600" dirty="0"/>
              <a:t>   BDD + </a:t>
            </a:r>
            <a:r>
              <a:rPr lang="fr-FR" sz="1600" dirty="0" err="1"/>
              <a:t>convex</a:t>
            </a:r>
            <a:r>
              <a:rPr lang="fr-FR" sz="1600" dirty="0"/>
              <a:t> </a:t>
            </a:r>
            <a:r>
              <a:rPr lang="fr-FR" sz="1600" dirty="0" err="1"/>
              <a:t>polyedra</a:t>
            </a:r>
            <a:endParaRPr lang="fr-FR" sz="1600" dirty="0"/>
          </a:p>
        </p:txBody>
      </p:sp>
      <p:sp>
        <p:nvSpPr>
          <p:cNvPr id="32" name="ZoneTexte 31"/>
          <p:cNvSpPr txBox="1"/>
          <p:nvPr/>
        </p:nvSpPr>
        <p:spPr>
          <a:xfrm>
            <a:off x="2897935" y="2599577"/>
            <a:ext cx="1176925" cy="369332"/>
          </a:xfrm>
          <a:prstGeom prst="rect">
            <a:avLst/>
          </a:prstGeom>
          <a:noFill/>
        </p:spPr>
        <p:txBody>
          <a:bodyPr wrap="none" rtlCol="0">
            <a:spAutoFit/>
          </a:bodyPr>
          <a:lstStyle/>
          <a:p>
            <a:pPr algn="ctr"/>
            <a:r>
              <a:rPr lang="fr-FR" dirty="0" err="1">
                <a:solidFill>
                  <a:schemeClr val="accent1">
                    <a:lumMod val="75000"/>
                  </a:schemeClr>
                </a:solidFill>
              </a:rPr>
              <a:t>Build</a:t>
            </a:r>
            <a:r>
              <a:rPr lang="fr-FR" dirty="0">
                <a:solidFill>
                  <a:schemeClr val="accent1">
                    <a:lumMod val="75000"/>
                  </a:schemeClr>
                </a:solidFill>
              </a:rPr>
              <a:t> Time</a:t>
            </a:r>
          </a:p>
        </p:txBody>
      </p:sp>
      <p:sp>
        <p:nvSpPr>
          <p:cNvPr id="33" name="ZoneTexte 32"/>
          <p:cNvSpPr txBox="1"/>
          <p:nvPr/>
        </p:nvSpPr>
        <p:spPr>
          <a:xfrm>
            <a:off x="2938285" y="5011564"/>
            <a:ext cx="1071127" cy="369332"/>
          </a:xfrm>
          <a:prstGeom prst="rect">
            <a:avLst/>
          </a:prstGeom>
          <a:noFill/>
        </p:spPr>
        <p:txBody>
          <a:bodyPr wrap="none" rtlCol="0">
            <a:spAutoFit/>
          </a:bodyPr>
          <a:lstStyle/>
          <a:p>
            <a:pPr algn="ctr"/>
            <a:r>
              <a:rPr lang="fr-FR" dirty="0" err="1">
                <a:solidFill>
                  <a:schemeClr val="accent1">
                    <a:lumMod val="75000"/>
                  </a:schemeClr>
                </a:solidFill>
              </a:rPr>
              <a:t>Run</a:t>
            </a:r>
            <a:r>
              <a:rPr lang="fr-FR" dirty="0">
                <a:solidFill>
                  <a:schemeClr val="accent1">
                    <a:lumMod val="75000"/>
                  </a:schemeClr>
                </a:solidFill>
              </a:rPr>
              <a:t> Time</a:t>
            </a:r>
          </a:p>
        </p:txBody>
      </p:sp>
      <p:pic>
        <p:nvPicPr>
          <p:cNvPr id="34" name="Image 33">
            <a:extLst>
              <a:ext uri="{FF2B5EF4-FFF2-40B4-BE49-F238E27FC236}">
                <a16:creationId xmlns:a16="http://schemas.microsoft.com/office/drawing/2014/main" id="{F4446918-1B4A-4AD3-97B3-674A4F2613CB}"/>
              </a:ext>
            </a:extLst>
          </p:cNvPr>
          <p:cNvPicPr>
            <a:picLocks noChangeAspect="1"/>
          </p:cNvPicPr>
          <p:nvPr/>
        </p:nvPicPr>
        <p:blipFill rotWithShape="1">
          <a:blip r:embed="rId4"/>
          <a:srcRect l="2305" t="11215" r="54444" b="78111"/>
          <a:stretch/>
        </p:blipFill>
        <p:spPr>
          <a:xfrm>
            <a:off x="1200149" y="1420465"/>
            <a:ext cx="4001923" cy="555593"/>
          </a:xfrm>
          <a:prstGeom prst="rect">
            <a:avLst/>
          </a:prstGeom>
          <a:effectLst/>
        </p:spPr>
      </p:pic>
    </p:spTree>
    <p:extLst>
      <p:ext uri="{BB962C8B-B14F-4D97-AF65-F5344CB8AC3E}">
        <p14:creationId xmlns:p14="http://schemas.microsoft.com/office/powerpoint/2010/main" val="304020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5" grpId="0" animBg="1"/>
      <p:bldP spid="16" grpId="0" animBg="1"/>
      <p:bldP spid="17" grpId="0" animBg="1"/>
      <p:bldP spid="18" grpId="0" animBg="1"/>
      <p:bldP spid="19" grpId="0"/>
      <p:bldP spid="20" grpId="0"/>
      <p:bldP spid="21" grpId="0"/>
      <p:bldP spid="22" grpId="0"/>
      <p:bldP spid="28" grpId="0" animBg="1"/>
      <p:bldP spid="29" grpId="0"/>
      <p:bldP spid="30" grpId="0" animBg="1"/>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926918" y="938826"/>
            <a:ext cx="2349015" cy="2093850"/>
          </a:xfrm>
          <a:prstGeom prst="rect">
            <a:avLst/>
          </a:prstGeom>
        </p:spPr>
      </p:pic>
      <p:sp>
        <p:nvSpPr>
          <p:cNvPr id="2" name="Title 1">
            <a:extLst>
              <a:ext uri="{FF2B5EF4-FFF2-40B4-BE49-F238E27FC236}">
                <a16:creationId xmlns:a16="http://schemas.microsoft.com/office/drawing/2014/main" id="{4F3F0C17-384C-4C68-A7D9-4666203C15C7}"/>
              </a:ext>
            </a:extLst>
          </p:cNvPr>
          <p:cNvSpPr>
            <a:spLocks noGrp="1"/>
          </p:cNvSpPr>
          <p:nvPr>
            <p:ph type="title"/>
          </p:nvPr>
        </p:nvSpPr>
        <p:spPr>
          <a:xfrm>
            <a:off x="5191125" y="45725"/>
            <a:ext cx="6410324" cy="564042"/>
          </a:xfrm>
        </p:spPr>
        <p:txBody>
          <a:bodyPr/>
          <a:lstStyle/>
          <a:p>
            <a:r>
              <a:rPr lang="en-GB" dirty="0"/>
              <a:t>From Requirements to System Validation</a:t>
            </a:r>
          </a:p>
        </p:txBody>
      </p:sp>
      <p:sp>
        <p:nvSpPr>
          <p:cNvPr id="8" name="Rectangle 7">
            <a:extLst>
              <a:ext uri="{FF2B5EF4-FFF2-40B4-BE49-F238E27FC236}">
                <a16:creationId xmlns:a16="http://schemas.microsoft.com/office/drawing/2014/main" id="{DF7F205F-91B9-4528-B6A2-46F04D293DDE}"/>
              </a:ext>
            </a:extLst>
          </p:cNvPr>
          <p:cNvSpPr/>
          <p:nvPr/>
        </p:nvSpPr>
        <p:spPr>
          <a:xfrm>
            <a:off x="3376997" y="1970202"/>
            <a:ext cx="744538" cy="660400"/>
          </a:xfrm>
          <a:prstGeom prst="rect">
            <a:avLst/>
          </a:prstGeom>
          <a:solidFill>
            <a:schemeClr val="accent5">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8">
            <a:extLst>
              <a:ext uri="{FF2B5EF4-FFF2-40B4-BE49-F238E27FC236}">
                <a16:creationId xmlns:a16="http://schemas.microsoft.com/office/drawing/2014/main" id="{62F4586D-6C83-4EF2-A28D-2D53E74BE5F7}"/>
              </a:ext>
            </a:extLst>
          </p:cNvPr>
          <p:cNvSpPr/>
          <p:nvPr/>
        </p:nvSpPr>
        <p:spPr>
          <a:xfrm>
            <a:off x="2083185" y="1968615"/>
            <a:ext cx="760412" cy="660400"/>
          </a:xfrm>
          <a:prstGeom prst="rect">
            <a:avLst/>
          </a:prstGeom>
          <a:solidFill>
            <a:srgbClr val="71AB18"/>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ZoneTexte 30">
            <a:extLst>
              <a:ext uri="{FF2B5EF4-FFF2-40B4-BE49-F238E27FC236}">
                <a16:creationId xmlns:a16="http://schemas.microsoft.com/office/drawing/2014/main" id="{6189F46E-8B8A-429F-9DD9-C26B979C95DB}"/>
              </a:ext>
            </a:extLst>
          </p:cNvPr>
          <p:cNvSpPr txBox="1">
            <a:spLocks noChangeArrowheads="1"/>
          </p:cNvSpPr>
          <p:nvPr/>
        </p:nvSpPr>
        <p:spPr bwMode="auto">
          <a:xfrm>
            <a:off x="2077594" y="2644890"/>
            <a:ext cx="8258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fr-FR" sz="1200" b="1" dirty="0">
                <a:latin typeface="Arial Narrow" panose="020B0606020202030204" pitchFamily="34" charset="0"/>
                <a:cs typeface="Arial" panose="020B0604020202020204" pitchFamily="34" charset="0"/>
              </a:rPr>
              <a:t>Use Cases</a:t>
            </a:r>
          </a:p>
        </p:txBody>
      </p:sp>
      <p:cxnSp>
        <p:nvCxnSpPr>
          <p:cNvPr id="11" name="Connecteur droit avec flèche 40">
            <a:extLst>
              <a:ext uri="{FF2B5EF4-FFF2-40B4-BE49-F238E27FC236}">
                <a16:creationId xmlns:a16="http://schemas.microsoft.com/office/drawing/2014/main" id="{4B622AC3-16F2-4A3F-B0E5-D16C803CE23A}"/>
              </a:ext>
            </a:extLst>
          </p:cNvPr>
          <p:cNvCxnSpPr>
            <a:stCxn id="9" idx="3"/>
            <a:endCxn id="8" idx="1"/>
          </p:cNvCxnSpPr>
          <p:nvPr/>
        </p:nvCxnSpPr>
        <p:spPr>
          <a:xfrm>
            <a:off x="2843597" y="2298815"/>
            <a:ext cx="533400" cy="1587"/>
          </a:xfrm>
          <a:prstGeom prst="straightConnector1">
            <a:avLst/>
          </a:prstGeom>
          <a:ln w="127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necteur en angle 41">
            <a:extLst>
              <a:ext uri="{FF2B5EF4-FFF2-40B4-BE49-F238E27FC236}">
                <a16:creationId xmlns:a16="http://schemas.microsoft.com/office/drawing/2014/main" id="{DCE58C0F-4FD4-497E-AF48-CE7DE8EC736F}"/>
              </a:ext>
            </a:extLst>
          </p:cNvPr>
          <p:cNvCxnSpPr>
            <a:stCxn id="8" idx="3"/>
            <a:endCxn id="9" idx="1"/>
          </p:cNvCxnSpPr>
          <p:nvPr/>
        </p:nvCxnSpPr>
        <p:spPr>
          <a:xfrm flipH="1" flipV="1">
            <a:off x="2083185" y="2298815"/>
            <a:ext cx="2038350" cy="1587"/>
          </a:xfrm>
          <a:prstGeom prst="bentConnector5">
            <a:avLst>
              <a:gd name="adj1" fmla="val -11217"/>
              <a:gd name="adj2" fmla="val 41796058"/>
              <a:gd name="adj3" fmla="val 111217"/>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ZoneTexte 31">
            <a:extLst>
              <a:ext uri="{FF2B5EF4-FFF2-40B4-BE49-F238E27FC236}">
                <a16:creationId xmlns:a16="http://schemas.microsoft.com/office/drawing/2014/main" id="{00B9DC81-713C-4B21-98D3-9369DE52C78E}"/>
              </a:ext>
            </a:extLst>
          </p:cNvPr>
          <p:cNvSpPr txBox="1">
            <a:spLocks noChangeArrowheads="1"/>
          </p:cNvSpPr>
          <p:nvPr/>
        </p:nvSpPr>
        <p:spPr bwMode="auto">
          <a:xfrm>
            <a:off x="3297622" y="2644890"/>
            <a:ext cx="1028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fr-FR" sz="1200" b="1" dirty="0">
                <a:latin typeface="Arial Narrow" panose="020B0606020202030204" pitchFamily="34" charset="0"/>
                <a:cs typeface="Arial" panose="020B0604020202020204" pitchFamily="34" charset="0"/>
              </a:rPr>
              <a:t>Requirements</a:t>
            </a:r>
          </a:p>
        </p:txBody>
      </p:sp>
      <p:sp>
        <p:nvSpPr>
          <p:cNvPr id="14" name="Rectangle 13">
            <a:extLst>
              <a:ext uri="{FF2B5EF4-FFF2-40B4-BE49-F238E27FC236}">
                <a16:creationId xmlns:a16="http://schemas.microsoft.com/office/drawing/2014/main" id="{F0656AD9-8D22-48CD-AC50-AB4170909F12}"/>
              </a:ext>
            </a:extLst>
          </p:cNvPr>
          <p:cNvSpPr/>
          <p:nvPr/>
        </p:nvSpPr>
        <p:spPr>
          <a:xfrm>
            <a:off x="9339645" y="1963852"/>
            <a:ext cx="742950" cy="660400"/>
          </a:xfrm>
          <a:prstGeom prst="rect">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Rectangle 14">
            <a:extLst>
              <a:ext uri="{FF2B5EF4-FFF2-40B4-BE49-F238E27FC236}">
                <a16:creationId xmlns:a16="http://schemas.microsoft.com/office/drawing/2014/main" id="{3386350E-DCBE-412E-850E-89710AB678EB}"/>
              </a:ext>
            </a:extLst>
          </p:cNvPr>
          <p:cNvSpPr/>
          <p:nvPr/>
        </p:nvSpPr>
        <p:spPr>
          <a:xfrm>
            <a:off x="2075247" y="1971790"/>
            <a:ext cx="758825" cy="660400"/>
          </a:xfrm>
          <a:prstGeom prst="rect">
            <a:avLst/>
          </a:prstGeom>
          <a:solidFill>
            <a:srgbClr val="71AB18"/>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ZoneTexte 58">
            <a:extLst>
              <a:ext uri="{FF2B5EF4-FFF2-40B4-BE49-F238E27FC236}">
                <a16:creationId xmlns:a16="http://schemas.microsoft.com/office/drawing/2014/main" id="{17A478FE-3107-4B4D-ABA0-AE28700CA41B}"/>
              </a:ext>
            </a:extLst>
          </p:cNvPr>
          <p:cNvSpPr txBox="1">
            <a:spLocks noChangeArrowheads="1"/>
          </p:cNvSpPr>
          <p:nvPr/>
        </p:nvSpPr>
        <p:spPr bwMode="auto">
          <a:xfrm>
            <a:off x="9095170" y="2648065"/>
            <a:ext cx="1322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GB" altLang="fr-FR" sz="1200" b="1">
                <a:latin typeface="Arial Narrow" panose="020B0606020202030204" pitchFamily="34" charset="0"/>
                <a:cs typeface="Arial" panose="020B0604020202020204" pitchFamily="34" charset="0"/>
              </a:rPr>
              <a:t>System Under Test</a:t>
            </a:r>
          </a:p>
        </p:txBody>
      </p:sp>
      <p:sp>
        <p:nvSpPr>
          <p:cNvPr id="17" name="ZoneTexte 59">
            <a:extLst>
              <a:ext uri="{FF2B5EF4-FFF2-40B4-BE49-F238E27FC236}">
                <a16:creationId xmlns:a16="http://schemas.microsoft.com/office/drawing/2014/main" id="{C65BDE93-0A18-48D0-B396-84239CFCA823}"/>
              </a:ext>
            </a:extLst>
          </p:cNvPr>
          <p:cNvSpPr txBox="1">
            <a:spLocks noChangeArrowheads="1"/>
          </p:cNvSpPr>
          <p:nvPr/>
        </p:nvSpPr>
        <p:spPr bwMode="auto">
          <a:xfrm>
            <a:off x="7971779" y="2636952"/>
            <a:ext cx="920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fr-FR" sz="1200" b="1" dirty="0">
                <a:latin typeface="Arial Narrow" panose="020B0606020202030204" pitchFamily="34" charset="0"/>
                <a:cs typeface="Arial" panose="020B0604020202020204" pitchFamily="34" charset="0"/>
              </a:rPr>
              <a:t>Test vectors</a:t>
            </a:r>
          </a:p>
          <a:p>
            <a:pPr algn="ctr" eaLnBrk="1" hangingPunct="1"/>
            <a:r>
              <a:rPr lang="en-GB" altLang="fr-FR" sz="1200" b="1" dirty="0">
                <a:latin typeface="Arial Narrow" panose="020B0606020202030204" pitchFamily="34" charset="0"/>
                <a:cs typeface="Arial" panose="020B0604020202020204" pitchFamily="34" charset="0"/>
              </a:rPr>
              <a:t>(stimuli)</a:t>
            </a:r>
          </a:p>
        </p:txBody>
      </p:sp>
      <p:sp>
        <p:nvSpPr>
          <p:cNvPr id="18" name="Rectangle 17">
            <a:extLst>
              <a:ext uri="{FF2B5EF4-FFF2-40B4-BE49-F238E27FC236}">
                <a16:creationId xmlns:a16="http://schemas.microsoft.com/office/drawing/2014/main" id="{87A51BA4-B44C-47EE-803E-7573BD3F8072}"/>
              </a:ext>
            </a:extLst>
          </p:cNvPr>
          <p:cNvSpPr/>
          <p:nvPr/>
        </p:nvSpPr>
        <p:spPr>
          <a:xfrm>
            <a:off x="3381760" y="1973377"/>
            <a:ext cx="760412" cy="660400"/>
          </a:xfrm>
          <a:prstGeom prst="rect">
            <a:avLst/>
          </a:prstGeom>
          <a:solidFill>
            <a:schemeClr val="accent5">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19" name="Connecteur en angle 63">
            <a:extLst>
              <a:ext uri="{FF2B5EF4-FFF2-40B4-BE49-F238E27FC236}">
                <a16:creationId xmlns:a16="http://schemas.microsoft.com/office/drawing/2014/main" id="{D2581F71-9182-4DD0-A4CA-BF07F770F3E1}"/>
              </a:ext>
            </a:extLst>
          </p:cNvPr>
          <p:cNvCxnSpPr/>
          <p:nvPr/>
        </p:nvCxnSpPr>
        <p:spPr>
          <a:xfrm>
            <a:off x="9123745" y="2290877"/>
            <a:ext cx="966788" cy="957263"/>
          </a:xfrm>
          <a:prstGeom prst="bentConnector3">
            <a:avLst>
              <a:gd name="adj1" fmla="val -258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cteur en angle 64">
            <a:extLst>
              <a:ext uri="{FF2B5EF4-FFF2-40B4-BE49-F238E27FC236}">
                <a16:creationId xmlns:a16="http://schemas.microsoft.com/office/drawing/2014/main" id="{C3096F69-8244-488E-A720-13A30EF2586A}"/>
              </a:ext>
            </a:extLst>
          </p:cNvPr>
          <p:cNvCxnSpPr/>
          <p:nvPr/>
        </p:nvCxnSpPr>
        <p:spPr>
          <a:xfrm rot="16200000" flipH="1">
            <a:off x="10167527" y="2605996"/>
            <a:ext cx="614362" cy="0"/>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eur en angle 65">
            <a:extLst>
              <a:ext uri="{FF2B5EF4-FFF2-40B4-BE49-F238E27FC236}">
                <a16:creationId xmlns:a16="http://schemas.microsoft.com/office/drawing/2014/main" id="{B51F216A-C451-44EC-A195-CA2340E38584}"/>
              </a:ext>
            </a:extLst>
          </p:cNvPr>
          <p:cNvCxnSpPr/>
          <p:nvPr/>
        </p:nvCxnSpPr>
        <p:spPr>
          <a:xfrm flipH="1" flipV="1">
            <a:off x="8044245" y="2297227"/>
            <a:ext cx="2047875" cy="1588"/>
          </a:xfrm>
          <a:prstGeom prst="bentConnector5">
            <a:avLst>
              <a:gd name="adj1" fmla="val -18231"/>
              <a:gd name="adj2" fmla="val 42470584"/>
              <a:gd name="adj3" fmla="val 11116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Ellipse 66">
            <a:extLst>
              <a:ext uri="{FF2B5EF4-FFF2-40B4-BE49-F238E27FC236}">
                <a16:creationId xmlns:a16="http://schemas.microsoft.com/office/drawing/2014/main" id="{797B8C67-1847-49E8-B12E-B4C8C9667873}"/>
              </a:ext>
            </a:extLst>
          </p:cNvPr>
          <p:cNvSpPr/>
          <p:nvPr/>
        </p:nvSpPr>
        <p:spPr>
          <a:xfrm>
            <a:off x="10427083" y="2294052"/>
            <a:ext cx="71437"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 name="Ellipse 67">
            <a:extLst>
              <a:ext uri="{FF2B5EF4-FFF2-40B4-BE49-F238E27FC236}">
                <a16:creationId xmlns:a16="http://schemas.microsoft.com/office/drawing/2014/main" id="{7E650810-F9DD-4F8D-9BAB-732482CD4D34}"/>
              </a:ext>
            </a:extLst>
          </p:cNvPr>
          <p:cNvSpPr/>
          <p:nvPr/>
        </p:nvSpPr>
        <p:spPr>
          <a:xfrm>
            <a:off x="9076120" y="2265477"/>
            <a:ext cx="73025"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24" name="Connecteur droit avec flèche 9">
            <a:extLst>
              <a:ext uri="{FF2B5EF4-FFF2-40B4-BE49-F238E27FC236}">
                <a16:creationId xmlns:a16="http://schemas.microsoft.com/office/drawing/2014/main" id="{3D4CB350-199A-4795-9BAF-B57306EE5E26}"/>
              </a:ext>
            </a:extLst>
          </p:cNvPr>
          <p:cNvCxnSpPr>
            <a:cxnSpLocks/>
            <a:endCxn id="14" idx="1"/>
          </p:cNvCxnSpPr>
          <p:nvPr/>
        </p:nvCxnSpPr>
        <p:spPr>
          <a:xfrm>
            <a:off x="8809325" y="2290877"/>
            <a:ext cx="530320" cy="317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Flèche vers le haut 50">
            <a:extLst>
              <a:ext uri="{FF2B5EF4-FFF2-40B4-BE49-F238E27FC236}">
                <a16:creationId xmlns:a16="http://schemas.microsoft.com/office/drawing/2014/main" id="{5676791C-1EF4-45F5-BD43-55118C327F4E}"/>
              </a:ext>
            </a:extLst>
          </p:cNvPr>
          <p:cNvSpPr/>
          <p:nvPr/>
        </p:nvSpPr>
        <p:spPr>
          <a:xfrm rot="10800000">
            <a:off x="2987267" y="2883004"/>
            <a:ext cx="246060" cy="4788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4" name="Image 6">
            <a:extLst>
              <a:ext uri="{FF2B5EF4-FFF2-40B4-BE49-F238E27FC236}">
                <a16:creationId xmlns:a16="http://schemas.microsoft.com/office/drawing/2014/main" id="{C1D28E1C-A5C7-467D-8217-589F3B169AB8}"/>
              </a:ext>
            </a:extLst>
          </p:cNvPr>
          <p:cNvPicPr>
            <a:picLocks noChangeAspect="1"/>
          </p:cNvPicPr>
          <p:nvPr/>
        </p:nvPicPr>
        <p:blipFill rotWithShape="1">
          <a:blip r:embed="rId4"/>
          <a:srcRect l="-305" r="-1" b="18221"/>
          <a:stretch/>
        </p:blipFill>
        <p:spPr>
          <a:xfrm>
            <a:off x="9026111" y="4059334"/>
            <a:ext cx="2457554" cy="957890"/>
          </a:xfrm>
          <a:prstGeom prst="rect">
            <a:avLst/>
          </a:prstGeom>
          <a:effectLst>
            <a:outerShdw blurRad="50800" dist="38100" dir="13500000" algn="br" rotWithShape="0">
              <a:prstClr val="black">
                <a:alpha val="40000"/>
              </a:prstClr>
            </a:outerShdw>
          </a:effectLst>
        </p:spPr>
      </p:pic>
      <p:sp>
        <p:nvSpPr>
          <p:cNvPr id="38" name="Flèche vers le haut 50">
            <a:extLst>
              <a:ext uri="{FF2B5EF4-FFF2-40B4-BE49-F238E27FC236}">
                <a16:creationId xmlns:a16="http://schemas.microsoft.com/office/drawing/2014/main" id="{003DD358-30D1-48A4-BDF0-125ADEE3BA4E}"/>
              </a:ext>
            </a:extLst>
          </p:cNvPr>
          <p:cNvSpPr/>
          <p:nvPr/>
        </p:nvSpPr>
        <p:spPr>
          <a:xfrm rot="10800000">
            <a:off x="8830059" y="3385569"/>
            <a:ext cx="246061" cy="4769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9" name="ZoneTexte 59">
            <a:extLst>
              <a:ext uri="{FF2B5EF4-FFF2-40B4-BE49-F238E27FC236}">
                <a16:creationId xmlns:a16="http://schemas.microsoft.com/office/drawing/2014/main" id="{37C0B2A8-9B18-4F3B-8E28-BECAF678F95D}"/>
              </a:ext>
            </a:extLst>
          </p:cNvPr>
          <p:cNvSpPr txBox="1">
            <a:spLocks noChangeArrowheads="1"/>
          </p:cNvSpPr>
          <p:nvPr/>
        </p:nvSpPr>
        <p:spPr bwMode="auto">
          <a:xfrm>
            <a:off x="9779965" y="3572474"/>
            <a:ext cx="13949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fr-FR" sz="1200" b="1" dirty="0">
                <a:latin typeface="Arial Narrow" panose="020B0606020202030204" pitchFamily="34" charset="0"/>
                <a:cs typeface="Arial" panose="020B0604020202020204" pitchFamily="34" charset="0"/>
              </a:rPr>
              <a:t>Observers (Oracles)</a:t>
            </a:r>
          </a:p>
        </p:txBody>
      </p:sp>
      <p:sp>
        <p:nvSpPr>
          <p:cNvPr id="47" name="Rectangle 46">
            <a:extLst>
              <a:ext uri="{FF2B5EF4-FFF2-40B4-BE49-F238E27FC236}">
                <a16:creationId xmlns:a16="http://schemas.microsoft.com/office/drawing/2014/main" id="{2530F8D0-2FEF-460D-85F4-8282C2732978}"/>
              </a:ext>
            </a:extLst>
          </p:cNvPr>
          <p:cNvSpPr/>
          <p:nvPr/>
        </p:nvSpPr>
        <p:spPr>
          <a:xfrm>
            <a:off x="6496050" y="5227085"/>
            <a:ext cx="5159626" cy="981487"/>
          </a:xfrm>
          <a:prstGeom prst="rect">
            <a:avLst/>
          </a:prstGeom>
        </p:spPr>
        <p:txBody>
          <a:bodyPr wrap="square">
            <a:spAutoFit/>
          </a:bodyPr>
          <a:lstStyle/>
          <a:p>
            <a:pPr algn="ctr">
              <a:lnSpc>
                <a:spcPct val="110000"/>
              </a:lnSpc>
              <a:defRPr/>
            </a:pPr>
            <a:r>
              <a:rPr lang="en-GB" dirty="0">
                <a:solidFill>
                  <a:schemeClr val="tx2">
                    <a:lumMod val="75000"/>
                  </a:schemeClr>
                </a:solidFill>
                <a:latin typeface="Century Gothic" panose="020B0502020202020204" pitchFamily="34" charset="0"/>
                <a:sym typeface="Wingdings" panose="05000000000000000000" pitchFamily="2" charset="2"/>
              </a:rPr>
              <a:t>Import your system code, </a:t>
            </a:r>
          </a:p>
          <a:p>
            <a:pPr algn="ctr">
              <a:lnSpc>
                <a:spcPct val="110000"/>
              </a:lnSpc>
              <a:defRPr/>
            </a:pPr>
            <a:r>
              <a:rPr lang="en-GB" dirty="0">
                <a:solidFill>
                  <a:schemeClr val="tx2">
                    <a:lumMod val="75000"/>
                  </a:schemeClr>
                </a:solidFill>
                <a:latin typeface="Century Gothic" panose="020B0502020202020204" pitchFamily="34" charset="0"/>
                <a:sym typeface="Wingdings" panose="05000000000000000000" pitchFamily="2" charset="2"/>
              </a:rPr>
              <a:t>Generate test vectors and </a:t>
            </a:r>
          </a:p>
          <a:p>
            <a:pPr algn="ctr">
              <a:lnSpc>
                <a:spcPct val="110000"/>
              </a:lnSpc>
              <a:defRPr/>
            </a:pPr>
            <a:r>
              <a:rPr lang="en-GB" dirty="0">
                <a:solidFill>
                  <a:schemeClr val="tx2">
                    <a:lumMod val="75000"/>
                  </a:schemeClr>
                </a:solidFill>
                <a:latin typeface="Century Gothic" panose="020B0502020202020204" pitchFamily="34" charset="0"/>
                <a:sym typeface="Wingdings" panose="05000000000000000000" pitchFamily="2" charset="2"/>
              </a:rPr>
              <a:t>Detect violated requirements automatically</a:t>
            </a:r>
          </a:p>
        </p:txBody>
      </p:sp>
      <p:sp>
        <p:nvSpPr>
          <p:cNvPr id="50" name="Rectangle 49">
            <a:extLst>
              <a:ext uri="{FF2B5EF4-FFF2-40B4-BE49-F238E27FC236}">
                <a16:creationId xmlns:a16="http://schemas.microsoft.com/office/drawing/2014/main" id="{2530F8D0-2FEF-460D-85F4-8282C2732978}"/>
              </a:ext>
            </a:extLst>
          </p:cNvPr>
          <p:cNvSpPr/>
          <p:nvPr/>
        </p:nvSpPr>
        <p:spPr>
          <a:xfrm>
            <a:off x="1067182" y="5233171"/>
            <a:ext cx="4086225" cy="981487"/>
          </a:xfrm>
          <a:prstGeom prst="rect">
            <a:avLst/>
          </a:prstGeom>
        </p:spPr>
        <p:txBody>
          <a:bodyPr wrap="square">
            <a:spAutoFit/>
          </a:bodyPr>
          <a:lstStyle/>
          <a:p>
            <a:pPr algn="ctr">
              <a:lnSpc>
                <a:spcPct val="110000"/>
              </a:lnSpc>
              <a:defRPr/>
            </a:pPr>
            <a:r>
              <a:rPr lang="en-GB" dirty="0">
                <a:solidFill>
                  <a:schemeClr val="tx2">
                    <a:lumMod val="75000"/>
                  </a:schemeClr>
                </a:solidFill>
                <a:latin typeface="Century Gothic" panose="020B0502020202020204" pitchFamily="34" charset="0"/>
                <a:sym typeface="Wingdings" panose="05000000000000000000" pitchFamily="2" charset="2"/>
              </a:rPr>
              <a:t>Edit your system requirements, </a:t>
            </a:r>
          </a:p>
          <a:p>
            <a:pPr algn="ctr">
              <a:lnSpc>
                <a:spcPct val="110000"/>
              </a:lnSpc>
              <a:defRPr/>
            </a:pPr>
            <a:r>
              <a:rPr lang="en-GB" dirty="0">
                <a:solidFill>
                  <a:schemeClr val="tx2">
                    <a:lumMod val="75000"/>
                  </a:schemeClr>
                </a:solidFill>
                <a:latin typeface="Century Gothic" panose="020B0502020202020204" pitchFamily="34" charset="0"/>
                <a:sym typeface="Wingdings" panose="05000000000000000000" pitchFamily="2" charset="2"/>
              </a:rPr>
              <a:t>Simulate them against use cases,</a:t>
            </a:r>
          </a:p>
          <a:p>
            <a:pPr algn="ctr">
              <a:lnSpc>
                <a:spcPct val="110000"/>
              </a:lnSpc>
              <a:defRPr/>
            </a:pPr>
            <a:r>
              <a:rPr lang="en-GB" dirty="0">
                <a:solidFill>
                  <a:schemeClr val="tx2">
                    <a:lumMod val="75000"/>
                  </a:schemeClr>
                </a:solidFill>
                <a:latin typeface="Century Gothic" panose="020B0502020202020204" pitchFamily="34" charset="0"/>
                <a:sym typeface="Wingdings" panose="05000000000000000000" pitchFamily="2" charset="2"/>
              </a:rPr>
              <a:t>Detect faulty requirements</a:t>
            </a:r>
          </a:p>
        </p:txBody>
      </p:sp>
      <p:pic>
        <p:nvPicPr>
          <p:cNvPr id="52" name="Image 51"/>
          <p:cNvPicPr>
            <a:picLocks noChangeAspect="1"/>
          </p:cNvPicPr>
          <p:nvPr/>
        </p:nvPicPr>
        <p:blipFill rotWithShape="1">
          <a:blip r:embed="rId5"/>
          <a:srcRect l="74062" t="71493" r="614" b="7938"/>
          <a:stretch/>
        </p:blipFill>
        <p:spPr>
          <a:xfrm>
            <a:off x="1877777" y="3964258"/>
            <a:ext cx="2465037" cy="1126253"/>
          </a:xfrm>
          <a:prstGeom prst="rect">
            <a:avLst/>
          </a:prstGeom>
        </p:spPr>
      </p:pic>
      <p:pic>
        <p:nvPicPr>
          <p:cNvPr id="51" name="Image 50"/>
          <p:cNvPicPr>
            <a:picLocks noChangeAspect="1"/>
          </p:cNvPicPr>
          <p:nvPr/>
        </p:nvPicPr>
        <p:blipFill rotWithShape="1">
          <a:blip r:embed="rId6"/>
          <a:srcRect l="2305" t="11215" r="54444" b="78111"/>
          <a:stretch/>
        </p:blipFill>
        <p:spPr>
          <a:xfrm>
            <a:off x="1223566" y="3433161"/>
            <a:ext cx="3773460" cy="523875"/>
          </a:xfrm>
          <a:prstGeom prst="rect">
            <a:avLst/>
          </a:prstGeom>
          <a:effectLst/>
        </p:spPr>
      </p:pic>
      <p:pic>
        <p:nvPicPr>
          <p:cNvPr id="29" name="Picture 2" descr="https://sukhbinder.files.wordpress.com/2012/01/dll-in-fortran.jpg">
            <a:extLst>
              <a:ext uri="{FF2B5EF4-FFF2-40B4-BE49-F238E27FC236}">
                <a16:creationId xmlns:a16="http://schemas.microsoft.com/office/drawing/2014/main" id="{97AAAD50-A5F8-4B3A-B0EB-60511745E53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9379241" y="760752"/>
            <a:ext cx="680390" cy="6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lèche vers le haut 50">
            <a:extLst>
              <a:ext uri="{FF2B5EF4-FFF2-40B4-BE49-F238E27FC236}">
                <a16:creationId xmlns:a16="http://schemas.microsoft.com/office/drawing/2014/main" id="{D6A6987A-B47A-4DD2-AA4A-77CF72BE652E}"/>
              </a:ext>
            </a:extLst>
          </p:cNvPr>
          <p:cNvSpPr/>
          <p:nvPr/>
        </p:nvSpPr>
        <p:spPr>
          <a:xfrm rot="10800000">
            <a:off x="9588087" y="1447492"/>
            <a:ext cx="246063" cy="4782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1" name="Image 2">
            <a:extLst>
              <a:ext uri="{FF2B5EF4-FFF2-40B4-BE49-F238E27FC236}">
                <a16:creationId xmlns:a16="http://schemas.microsoft.com/office/drawing/2014/main" id="{5B6EE6DA-4200-488F-A943-EDEE9AAC4AE7}"/>
              </a:ext>
            </a:extLst>
          </p:cNvPr>
          <p:cNvPicPr>
            <a:picLocks noChangeAspect="1"/>
          </p:cNvPicPr>
          <p:nvPr/>
        </p:nvPicPr>
        <p:blipFill rotWithShape="1">
          <a:blip r:embed="rId8">
            <a:extLst>
              <a:ext uri="{28A0092B-C50C-407E-A947-70E740481C1C}">
                <a14:useLocalDpi xmlns:a14="http://schemas.microsoft.com/office/drawing/2010/main"/>
              </a:ext>
            </a:extLst>
          </a:blip>
          <a:srcRect b="38812"/>
          <a:stretch/>
        </p:blipFill>
        <p:spPr bwMode="auto">
          <a:xfrm>
            <a:off x="7165280" y="3859726"/>
            <a:ext cx="1341078" cy="100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e 34">
            <a:extLst>
              <a:ext uri="{FF2B5EF4-FFF2-40B4-BE49-F238E27FC236}">
                <a16:creationId xmlns:a16="http://schemas.microsoft.com/office/drawing/2014/main" id="{B9F3BF0F-C478-4EEA-995E-4FB1AF2B4078}"/>
              </a:ext>
            </a:extLst>
          </p:cNvPr>
          <p:cNvGrpSpPr>
            <a:grpSpLocks/>
          </p:cNvGrpSpPr>
          <p:nvPr/>
        </p:nvGrpSpPr>
        <p:grpSpPr bwMode="auto">
          <a:xfrm>
            <a:off x="8024245" y="4185441"/>
            <a:ext cx="853025" cy="876181"/>
            <a:chOff x="5650942" y="4572523"/>
            <a:chExt cx="1999692" cy="1999692"/>
          </a:xfrm>
        </p:grpSpPr>
        <p:pic>
          <p:nvPicPr>
            <p:cNvPr id="35" name="Picture 4" descr="https://www.fundrecs.com/img/CSV.png">
              <a:extLst>
                <a:ext uri="{FF2B5EF4-FFF2-40B4-BE49-F238E27FC236}">
                  <a16:creationId xmlns:a16="http://schemas.microsoft.com/office/drawing/2014/main" id="{19897638-B900-4E46-8EE8-122C4E88980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50942" y="4572523"/>
              <a:ext cx="1542492" cy="15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descr="https://www.fundrecs.com/img/CSV.png">
              <a:extLst>
                <a:ext uri="{FF2B5EF4-FFF2-40B4-BE49-F238E27FC236}">
                  <a16:creationId xmlns:a16="http://schemas.microsoft.com/office/drawing/2014/main" id="{72590B78-940D-41CC-A3DE-376EB022789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803342" y="4724923"/>
              <a:ext cx="1542492" cy="15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ttps://www.fundrecs.com/img/CSV.png">
              <a:extLst>
                <a:ext uri="{FF2B5EF4-FFF2-40B4-BE49-F238E27FC236}">
                  <a16:creationId xmlns:a16="http://schemas.microsoft.com/office/drawing/2014/main" id="{096ED11B-9F16-4E8C-A147-4FDC2DBF5C4B}"/>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955742" y="4877323"/>
              <a:ext cx="1542492" cy="15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 descr="https://www.fundrecs.com/img/CSV.png">
              <a:extLst>
                <a:ext uri="{FF2B5EF4-FFF2-40B4-BE49-F238E27FC236}">
                  <a16:creationId xmlns:a16="http://schemas.microsoft.com/office/drawing/2014/main" id="{3BC394B1-DC95-4745-9F90-C5E49ED30A73}"/>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08142" y="5029723"/>
              <a:ext cx="1542492" cy="154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40">
            <a:extLst>
              <a:ext uri="{FF2B5EF4-FFF2-40B4-BE49-F238E27FC236}">
                <a16:creationId xmlns:a16="http://schemas.microsoft.com/office/drawing/2014/main" id="{F44E4D9F-8A16-4FA2-8FA3-6623B6A76604}"/>
              </a:ext>
            </a:extLst>
          </p:cNvPr>
          <p:cNvSpPr/>
          <p:nvPr/>
        </p:nvSpPr>
        <p:spPr>
          <a:xfrm>
            <a:off x="9501663" y="821122"/>
            <a:ext cx="431193" cy="138658"/>
          </a:xfrm>
          <a:prstGeom prst="rect">
            <a:avLst/>
          </a:prstGeom>
          <a:gradFill>
            <a:gsLst>
              <a:gs pos="0">
                <a:schemeClr val="tx1"/>
              </a:gs>
              <a:gs pos="100000">
                <a:schemeClr val="tx1">
                  <a:lumMod val="50000"/>
                  <a:lumOff val="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a:t>FMU</a:t>
            </a:r>
          </a:p>
        </p:txBody>
      </p:sp>
      <p:sp>
        <p:nvSpPr>
          <p:cNvPr id="45" name="Rectangle 44">
            <a:extLst>
              <a:ext uri="{FF2B5EF4-FFF2-40B4-BE49-F238E27FC236}">
                <a16:creationId xmlns:a16="http://schemas.microsoft.com/office/drawing/2014/main" id="{8E1D5463-3F54-480C-8126-A7317C1C2467}"/>
              </a:ext>
            </a:extLst>
          </p:cNvPr>
          <p:cNvSpPr/>
          <p:nvPr/>
        </p:nvSpPr>
        <p:spPr>
          <a:xfrm>
            <a:off x="8044245" y="1950970"/>
            <a:ext cx="758825" cy="660400"/>
          </a:xfrm>
          <a:prstGeom prst="rect">
            <a:avLst/>
          </a:prstGeom>
          <a:solidFill>
            <a:srgbClr val="71AB18"/>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6" name="Rectangle 45">
            <a:extLst>
              <a:ext uri="{FF2B5EF4-FFF2-40B4-BE49-F238E27FC236}">
                <a16:creationId xmlns:a16="http://schemas.microsoft.com/office/drawing/2014/main" id="{7A06C843-E85E-48BB-8845-74C74FBF331D}"/>
              </a:ext>
            </a:extLst>
          </p:cNvPr>
          <p:cNvSpPr/>
          <p:nvPr/>
        </p:nvSpPr>
        <p:spPr>
          <a:xfrm>
            <a:off x="10082429" y="2913455"/>
            <a:ext cx="760412" cy="660400"/>
          </a:xfrm>
          <a:prstGeom prst="rect">
            <a:avLst/>
          </a:prstGeom>
          <a:solidFill>
            <a:schemeClr val="accent5">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24179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37" presetClass="path" presetSubtype="0" accel="50000" decel="50000" fill="hold" grpId="0" nodeType="withEffect">
                                  <p:stCondLst>
                                    <p:cond delay="0"/>
                                  </p:stCondLst>
                                  <p:childTnLst>
                                    <p:animMotion origin="layout" path="M -0.49063 1.11111E-6 L -0.35912 0.03727 C -0.33178 0.0456 -0.29063 0.05023 -0.2474 0.05023 C -0.19831 0.05023 -0.15912 0.0456 -0.13178 0.03727 L 4.58333E-6 1.11111E-6 " pathEditMode="relative" rAng="0" ptsTypes="AAAAA">
                                      <p:cBhvr>
                                        <p:cTn id="42" dur="2000" fill="hold"/>
                                        <p:tgtEl>
                                          <p:spTgt spid="45"/>
                                        </p:tgtEl>
                                        <p:attrNameLst>
                                          <p:attrName>ppt_x</p:attrName>
                                          <p:attrName>ppt_y</p:attrName>
                                        </p:attrNameLst>
                                      </p:cBhvr>
                                      <p:rCtr x="24531" y="250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37" presetClass="path" presetSubtype="0" accel="50000" decel="50000" fill="hold" grpId="0" nodeType="withEffect">
                                  <p:stCondLst>
                                    <p:cond delay="0"/>
                                  </p:stCondLst>
                                  <p:childTnLst>
                                    <p:animMotion origin="layout" path="M -0.54961 -0.13773 L -0.40547 -0.06111 C -0.37565 -0.04468 -0.33008 -0.02894 -0.28177 -0.01621 C -0.22669 -0.00278 -0.18229 0.00347 -0.15104 0.00277 L -2.91667E-6 0.00023 " pathEditMode="relative" rAng="480000" ptsTypes="AAAAA">
                                      <p:cBhvr>
                                        <p:cTn id="48" dur="2000" fill="hold"/>
                                        <p:tgtEl>
                                          <p:spTgt spid="46"/>
                                        </p:tgtEl>
                                        <p:attrNameLst>
                                          <p:attrName>ppt_x</p:attrName>
                                          <p:attrName>ppt_y</p:attrName>
                                        </p:attrNameLst>
                                      </p:cBhvr>
                                      <p:rCtr x="27266" y="9537"/>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P spid="22" grpId="0" animBg="1"/>
      <p:bldP spid="23" grpId="0" animBg="1"/>
      <p:bldP spid="33" grpId="0" animBg="1"/>
      <p:bldP spid="38" grpId="0" animBg="1"/>
      <p:bldP spid="39" grpId="0"/>
      <p:bldP spid="47" grpId="0"/>
      <p:bldP spid="50" grpId="0"/>
      <p:bldP spid="30" grpId="0" animBg="1"/>
      <p:bldP spid="41" grpId="0" animBg="1"/>
      <p:bldP spid="45" grpId="0" animBg="1"/>
      <p:bldP spid="45" grpId="1" animBg="1"/>
      <p:bldP spid="46" grpId="0" animBg="1"/>
      <p:bldP spid="4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D7DCE7-7CA1-4E35-BAC2-39C5191965B7}"/>
              </a:ext>
            </a:extLst>
          </p:cNvPr>
          <p:cNvSpPr>
            <a:spLocks noGrp="1"/>
          </p:cNvSpPr>
          <p:nvPr>
            <p:ph type="title"/>
          </p:nvPr>
        </p:nvSpPr>
        <p:spPr/>
        <p:txBody>
          <a:bodyPr/>
          <a:lstStyle/>
          <a:p>
            <a:r>
              <a:rPr lang="fr-FR" dirty="0" err="1"/>
              <a:t>Where</a:t>
            </a:r>
            <a:r>
              <a:rPr lang="fr-FR" dirty="0"/>
              <a:t> </a:t>
            </a:r>
            <a:r>
              <a:rPr lang="fr-FR" dirty="0" err="1"/>
              <a:t>does</a:t>
            </a:r>
            <a:r>
              <a:rPr lang="fr-FR" dirty="0"/>
              <a:t> STIMULUS come </a:t>
            </a:r>
            <a:r>
              <a:rPr lang="fr-FR" dirty="0" err="1"/>
              <a:t>from</a:t>
            </a:r>
            <a:r>
              <a:rPr lang="fr-FR" dirty="0"/>
              <a:t> ?</a:t>
            </a:r>
          </a:p>
        </p:txBody>
      </p:sp>
      <p:sp>
        <p:nvSpPr>
          <p:cNvPr id="3" name="ZoneTexte 2">
            <a:extLst>
              <a:ext uri="{FF2B5EF4-FFF2-40B4-BE49-F238E27FC236}">
                <a16:creationId xmlns:a16="http://schemas.microsoft.com/office/drawing/2014/main" id="{FCE8432B-95D3-4C22-B770-62729F8E5A0C}"/>
              </a:ext>
            </a:extLst>
          </p:cNvPr>
          <p:cNvSpPr txBox="1"/>
          <p:nvPr/>
        </p:nvSpPr>
        <p:spPr>
          <a:xfrm>
            <a:off x="1447800" y="1977877"/>
            <a:ext cx="4714875" cy="1661993"/>
          </a:xfrm>
          <a:prstGeom prst="rect">
            <a:avLst/>
          </a:prstGeom>
          <a:noFill/>
          <a:ln>
            <a:solidFill>
              <a:schemeClr val="tx1"/>
            </a:solidFill>
          </a:ln>
        </p:spPr>
        <p:txBody>
          <a:bodyPr wrap="square" rtlCol="0">
            <a:spAutoFit/>
          </a:bodyPr>
          <a:lstStyle/>
          <a:p>
            <a:pPr algn="ctr"/>
            <a:r>
              <a:rPr lang="fr-FR" sz="2400" dirty="0">
                <a:solidFill>
                  <a:schemeClr val="tx2">
                    <a:lumMod val="75000"/>
                  </a:schemeClr>
                </a:solidFill>
                <a:latin typeface="Century Gothic" panose="020B0502020202020204" pitchFamily="34" charset="0"/>
              </a:rPr>
              <a:t>Lustre </a:t>
            </a:r>
            <a:r>
              <a:rPr lang="fr-FR" dirty="0">
                <a:solidFill>
                  <a:schemeClr val="tx2">
                    <a:lumMod val="75000"/>
                  </a:schemeClr>
                </a:solidFill>
                <a:latin typeface="Century Gothic" panose="020B0502020202020204" pitchFamily="34" charset="0"/>
              </a:rPr>
              <a:t>(CNRS) </a:t>
            </a:r>
            <a:r>
              <a:rPr lang="fr-FR" sz="2400" dirty="0">
                <a:solidFill>
                  <a:schemeClr val="tx2">
                    <a:lumMod val="75000"/>
                  </a:schemeClr>
                </a:solidFill>
                <a:latin typeface="Century Gothic" panose="020B0502020202020204" pitchFamily="34" charset="0"/>
              </a:rPr>
              <a:t>/ </a:t>
            </a:r>
            <a:r>
              <a:rPr lang="fr-FR" sz="2400" dirty="0" err="1">
                <a:solidFill>
                  <a:schemeClr val="tx2">
                    <a:lumMod val="75000"/>
                  </a:schemeClr>
                </a:solidFill>
                <a:latin typeface="Century Gothic" panose="020B0502020202020204" pitchFamily="34" charset="0"/>
              </a:rPr>
              <a:t>Scade</a:t>
            </a:r>
            <a:r>
              <a:rPr lang="fr-FR" sz="2400" dirty="0">
                <a:solidFill>
                  <a:schemeClr val="tx2">
                    <a:lumMod val="75000"/>
                  </a:schemeClr>
                </a:solidFill>
                <a:latin typeface="Century Gothic" panose="020B0502020202020204" pitchFamily="34" charset="0"/>
              </a:rPr>
              <a:t> </a:t>
            </a:r>
            <a:r>
              <a:rPr lang="fr-FR" dirty="0">
                <a:solidFill>
                  <a:schemeClr val="tx2">
                    <a:lumMod val="75000"/>
                  </a:schemeClr>
                </a:solidFill>
                <a:latin typeface="Century Gothic" panose="020B0502020202020204" pitchFamily="34" charset="0"/>
              </a:rPr>
              <a:t>(</a:t>
            </a:r>
            <a:r>
              <a:rPr lang="fr-FR" dirty="0" err="1">
                <a:solidFill>
                  <a:schemeClr val="tx2">
                    <a:lumMod val="75000"/>
                  </a:schemeClr>
                </a:solidFill>
                <a:latin typeface="Century Gothic" panose="020B0502020202020204" pitchFamily="34" charset="0"/>
              </a:rPr>
              <a:t>EsterelTech</a:t>
            </a:r>
            <a:r>
              <a:rPr lang="fr-FR" dirty="0">
                <a:solidFill>
                  <a:schemeClr val="tx2">
                    <a:lumMod val="75000"/>
                  </a:schemeClr>
                </a:solidFill>
                <a:latin typeface="Century Gothic" panose="020B0502020202020204" pitchFamily="34" charset="0"/>
              </a:rPr>
              <a:t>/ANSYS)</a:t>
            </a:r>
          </a:p>
          <a:p>
            <a:pPr algn="ctr"/>
            <a:r>
              <a:rPr lang="fr-FR" sz="2400" dirty="0" err="1">
                <a:solidFill>
                  <a:schemeClr val="tx2">
                    <a:lumMod val="75000"/>
                  </a:schemeClr>
                </a:solidFill>
                <a:latin typeface="Century Gothic" panose="020B0502020202020204" pitchFamily="34" charset="0"/>
              </a:rPr>
              <a:t>LucidSynchrone</a:t>
            </a:r>
            <a:r>
              <a:rPr lang="fr-FR" sz="2400" dirty="0">
                <a:solidFill>
                  <a:schemeClr val="tx2">
                    <a:lumMod val="75000"/>
                  </a:schemeClr>
                </a:solidFill>
                <a:latin typeface="Century Gothic" panose="020B0502020202020204" pitchFamily="34" charset="0"/>
              </a:rPr>
              <a:t> </a:t>
            </a:r>
            <a:r>
              <a:rPr lang="fr-FR" dirty="0">
                <a:solidFill>
                  <a:schemeClr val="tx2">
                    <a:lumMod val="75000"/>
                  </a:schemeClr>
                </a:solidFill>
                <a:latin typeface="Century Gothic" panose="020B0502020202020204" pitchFamily="34" charset="0"/>
              </a:rPr>
              <a:t>(Paris 6)</a:t>
            </a:r>
            <a:br>
              <a:rPr lang="fr-FR" dirty="0">
                <a:solidFill>
                  <a:schemeClr val="tx2">
                    <a:lumMod val="75000"/>
                  </a:schemeClr>
                </a:solidFill>
                <a:latin typeface="Century Gothic" panose="020B0502020202020204" pitchFamily="34" charset="0"/>
              </a:rPr>
            </a:br>
            <a:endParaRPr lang="fr-FR" dirty="0">
              <a:solidFill>
                <a:schemeClr val="tx2">
                  <a:lumMod val="75000"/>
                </a:schemeClr>
              </a:solidFill>
              <a:latin typeface="Century Gothic" panose="020B0502020202020204" pitchFamily="34" charset="0"/>
            </a:endParaRPr>
          </a:p>
          <a:p>
            <a:pPr algn="ctr"/>
            <a:r>
              <a:rPr lang="fr-FR" dirty="0">
                <a:solidFill>
                  <a:schemeClr val="tx2">
                    <a:lumMod val="75000"/>
                  </a:schemeClr>
                </a:solidFill>
                <a:latin typeface="Century Gothic" panose="020B0502020202020204" pitchFamily="34" charset="0"/>
              </a:rPr>
              <a:t>Real-time system </a:t>
            </a:r>
            <a:r>
              <a:rPr lang="fr-FR" dirty="0" err="1">
                <a:solidFill>
                  <a:schemeClr val="tx2">
                    <a:lumMod val="75000"/>
                  </a:schemeClr>
                </a:solidFill>
                <a:latin typeface="Century Gothic" panose="020B0502020202020204" pitchFamily="34" charset="0"/>
              </a:rPr>
              <a:t>programming</a:t>
            </a:r>
            <a:endParaRPr lang="fr-FR" dirty="0">
              <a:solidFill>
                <a:schemeClr val="tx2">
                  <a:lumMod val="75000"/>
                </a:schemeClr>
              </a:solidFill>
              <a:latin typeface="Century Gothic" panose="020B0502020202020204" pitchFamily="34" charset="0"/>
            </a:endParaRPr>
          </a:p>
        </p:txBody>
      </p:sp>
      <p:sp>
        <p:nvSpPr>
          <p:cNvPr id="7" name="ZoneTexte 6">
            <a:extLst>
              <a:ext uri="{FF2B5EF4-FFF2-40B4-BE49-F238E27FC236}">
                <a16:creationId xmlns:a16="http://schemas.microsoft.com/office/drawing/2014/main" id="{DE689D12-0F0F-4D83-A6AD-7EA61794B41E}"/>
              </a:ext>
            </a:extLst>
          </p:cNvPr>
          <p:cNvSpPr txBox="1"/>
          <p:nvPr/>
        </p:nvSpPr>
        <p:spPr>
          <a:xfrm>
            <a:off x="6862358" y="3381991"/>
            <a:ext cx="3715352" cy="1015663"/>
          </a:xfrm>
          <a:prstGeom prst="rect">
            <a:avLst/>
          </a:prstGeom>
          <a:noFill/>
          <a:ln>
            <a:solidFill>
              <a:schemeClr val="tx1"/>
            </a:solidFill>
          </a:ln>
        </p:spPr>
        <p:txBody>
          <a:bodyPr wrap="square" rtlCol="0">
            <a:spAutoFit/>
          </a:bodyPr>
          <a:lstStyle/>
          <a:p>
            <a:pPr algn="ctr"/>
            <a:r>
              <a:rPr lang="fr-FR" sz="2400" dirty="0">
                <a:solidFill>
                  <a:schemeClr val="tx2">
                    <a:lumMod val="75000"/>
                  </a:schemeClr>
                </a:solidFill>
                <a:latin typeface="Century Gothic" panose="020B0502020202020204" pitchFamily="34" charset="0"/>
              </a:rPr>
              <a:t>Lurette </a:t>
            </a:r>
            <a:r>
              <a:rPr lang="fr-FR" dirty="0">
                <a:solidFill>
                  <a:schemeClr val="tx2">
                    <a:lumMod val="75000"/>
                  </a:schemeClr>
                </a:solidFill>
                <a:latin typeface="Century Gothic" panose="020B0502020202020204" pitchFamily="34" charset="0"/>
              </a:rPr>
              <a:t>(VERIMAG/CNRS)</a:t>
            </a:r>
            <a:br>
              <a:rPr lang="fr-FR" dirty="0">
                <a:solidFill>
                  <a:schemeClr val="tx2">
                    <a:lumMod val="75000"/>
                  </a:schemeClr>
                </a:solidFill>
                <a:latin typeface="Century Gothic" panose="020B0502020202020204" pitchFamily="34" charset="0"/>
              </a:rPr>
            </a:br>
            <a:endParaRPr lang="fr-FR" dirty="0">
              <a:solidFill>
                <a:schemeClr val="tx2">
                  <a:lumMod val="75000"/>
                </a:schemeClr>
              </a:solidFill>
              <a:latin typeface="Century Gothic" panose="020B0502020202020204" pitchFamily="34" charset="0"/>
            </a:endParaRPr>
          </a:p>
          <a:p>
            <a:pPr algn="ctr"/>
            <a:r>
              <a:rPr lang="fr-FR" dirty="0" err="1">
                <a:solidFill>
                  <a:schemeClr val="tx2">
                    <a:lumMod val="75000"/>
                  </a:schemeClr>
                </a:solidFill>
                <a:latin typeface="Century Gothic" panose="020B0502020202020204" pitchFamily="34" charset="0"/>
              </a:rPr>
              <a:t>Simulating</a:t>
            </a:r>
            <a:r>
              <a:rPr lang="fr-FR" dirty="0">
                <a:solidFill>
                  <a:schemeClr val="tx2">
                    <a:lumMod val="75000"/>
                  </a:schemeClr>
                </a:solidFill>
                <a:latin typeface="Century Gothic" panose="020B0502020202020204" pitchFamily="34" charset="0"/>
              </a:rPr>
              <a:t> test </a:t>
            </a:r>
            <a:r>
              <a:rPr lang="fr-FR" dirty="0" err="1">
                <a:solidFill>
                  <a:schemeClr val="tx2">
                    <a:lumMod val="75000"/>
                  </a:schemeClr>
                </a:solidFill>
                <a:latin typeface="Century Gothic" panose="020B0502020202020204" pitchFamily="34" charset="0"/>
              </a:rPr>
              <a:t>environments</a:t>
            </a:r>
            <a:endParaRPr lang="fr-FR" dirty="0">
              <a:solidFill>
                <a:schemeClr val="tx2">
                  <a:lumMod val="75000"/>
                </a:schemeClr>
              </a:solidFill>
              <a:latin typeface="Century Gothic" panose="020B0502020202020204" pitchFamily="34" charset="0"/>
            </a:endParaRPr>
          </a:p>
        </p:txBody>
      </p:sp>
      <p:sp>
        <p:nvSpPr>
          <p:cNvPr id="12" name="ZoneTexte 11">
            <a:extLst>
              <a:ext uri="{FF2B5EF4-FFF2-40B4-BE49-F238E27FC236}">
                <a16:creationId xmlns:a16="http://schemas.microsoft.com/office/drawing/2014/main" id="{446B5118-DF25-44EC-8A0C-3EEFB0304C5F}"/>
              </a:ext>
            </a:extLst>
          </p:cNvPr>
          <p:cNvSpPr txBox="1"/>
          <p:nvPr/>
        </p:nvSpPr>
        <p:spPr>
          <a:xfrm>
            <a:off x="1804686" y="4179305"/>
            <a:ext cx="3715352" cy="1015663"/>
          </a:xfrm>
          <a:prstGeom prst="rect">
            <a:avLst/>
          </a:prstGeom>
          <a:noFill/>
          <a:ln>
            <a:solidFill>
              <a:schemeClr val="tx1"/>
            </a:solidFill>
          </a:ln>
        </p:spPr>
        <p:txBody>
          <a:bodyPr wrap="square" rtlCol="0">
            <a:spAutoFit/>
          </a:bodyPr>
          <a:lstStyle/>
          <a:p>
            <a:pPr algn="ctr"/>
            <a:r>
              <a:rPr lang="fr-FR" sz="2400" dirty="0">
                <a:solidFill>
                  <a:schemeClr val="tx2">
                    <a:lumMod val="75000"/>
                  </a:schemeClr>
                </a:solidFill>
                <a:latin typeface="Century Gothic" panose="020B0502020202020204" pitchFamily="34" charset="0"/>
              </a:rPr>
              <a:t>Lutin </a:t>
            </a:r>
            <a:r>
              <a:rPr lang="fr-FR" dirty="0">
                <a:solidFill>
                  <a:schemeClr val="tx2">
                    <a:lumMod val="75000"/>
                  </a:schemeClr>
                </a:solidFill>
                <a:latin typeface="Century Gothic" panose="020B0502020202020204" pitchFamily="34" charset="0"/>
              </a:rPr>
              <a:t>(VERIMAG/CNRS)</a:t>
            </a:r>
            <a:br>
              <a:rPr lang="fr-FR" dirty="0">
                <a:solidFill>
                  <a:schemeClr val="tx2">
                    <a:lumMod val="75000"/>
                  </a:schemeClr>
                </a:solidFill>
                <a:latin typeface="Century Gothic" panose="020B0502020202020204" pitchFamily="34" charset="0"/>
              </a:rPr>
            </a:br>
            <a:endParaRPr lang="fr-FR" dirty="0">
              <a:solidFill>
                <a:schemeClr val="tx2">
                  <a:lumMod val="75000"/>
                </a:schemeClr>
              </a:solidFill>
              <a:latin typeface="Century Gothic" panose="020B0502020202020204" pitchFamily="34" charset="0"/>
            </a:endParaRPr>
          </a:p>
          <a:p>
            <a:pPr algn="ctr"/>
            <a:r>
              <a:rPr lang="fr-FR" dirty="0">
                <a:solidFill>
                  <a:schemeClr val="tx2">
                    <a:lumMod val="75000"/>
                  </a:schemeClr>
                </a:solidFill>
                <a:latin typeface="Century Gothic" panose="020B0502020202020204" pitchFamily="34" charset="0"/>
              </a:rPr>
              <a:t>Modeling test </a:t>
            </a:r>
            <a:r>
              <a:rPr lang="fr-FR" dirty="0" err="1">
                <a:solidFill>
                  <a:schemeClr val="tx2">
                    <a:lumMod val="75000"/>
                  </a:schemeClr>
                </a:solidFill>
                <a:latin typeface="Century Gothic" panose="020B0502020202020204" pitchFamily="34" charset="0"/>
              </a:rPr>
              <a:t>environments</a:t>
            </a:r>
            <a:endParaRPr lang="fr-FR"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1325868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E6CD2-CBE1-42A2-A63A-779390269FAE}"/>
              </a:ext>
            </a:extLst>
          </p:cNvPr>
          <p:cNvSpPr>
            <a:spLocks noGrp="1"/>
          </p:cNvSpPr>
          <p:nvPr>
            <p:ph type="title"/>
          </p:nvPr>
        </p:nvSpPr>
        <p:spPr/>
        <p:txBody>
          <a:bodyPr/>
          <a:lstStyle/>
          <a:p>
            <a:r>
              <a:rPr lang="fr-FR" dirty="0"/>
              <a:t>STIMULUS </a:t>
            </a:r>
            <a:r>
              <a:rPr lang="fr-FR" dirty="0" err="1"/>
              <a:t>Language</a:t>
            </a:r>
            <a:r>
              <a:rPr lang="fr-FR" dirty="0"/>
              <a:t>: </a:t>
            </a:r>
            <a:r>
              <a:rPr lang="fr-FR" dirty="0" err="1"/>
              <a:t>Genealogical</a:t>
            </a:r>
            <a:r>
              <a:rPr lang="fr-FR" dirty="0"/>
              <a:t> table</a:t>
            </a:r>
          </a:p>
        </p:txBody>
      </p:sp>
      <p:sp>
        <p:nvSpPr>
          <p:cNvPr id="3" name="Espace réservé du texte 2">
            <a:extLst>
              <a:ext uri="{FF2B5EF4-FFF2-40B4-BE49-F238E27FC236}">
                <a16:creationId xmlns:a16="http://schemas.microsoft.com/office/drawing/2014/main" id="{3C741B2F-8C95-4621-9C61-0555848DA312}"/>
              </a:ext>
            </a:extLst>
          </p:cNvPr>
          <p:cNvSpPr>
            <a:spLocks noGrp="1"/>
          </p:cNvSpPr>
          <p:nvPr>
            <p:ph type="body" sz="quarter" idx="16"/>
          </p:nvPr>
        </p:nvSpPr>
        <p:spPr>
          <a:xfrm>
            <a:off x="1585104" y="1413800"/>
            <a:ext cx="10156723" cy="5110820"/>
          </a:xfrm>
        </p:spPr>
        <p:txBody>
          <a:bodyPr/>
          <a:lstStyle/>
          <a:p>
            <a:r>
              <a:rPr lang="fr-FR" sz="2000" b="1" dirty="0"/>
              <a:t>1984</a:t>
            </a:r>
            <a:r>
              <a:rPr lang="fr-FR" sz="2000" dirty="0"/>
              <a:t>: </a:t>
            </a:r>
            <a:r>
              <a:rPr lang="fr-FR" sz="2000" b="1" dirty="0"/>
              <a:t>Nicolas Halbwachs</a:t>
            </a:r>
            <a:r>
              <a:rPr lang="fr-FR" sz="2000" dirty="0"/>
              <a:t>: Modélisation et analyse du comportement des systèmes informatiques </a:t>
            </a:r>
            <a:r>
              <a:rPr lang="fr-FR" sz="2000" dirty="0" err="1"/>
              <a:t>temporizes</a:t>
            </a:r>
            <a:r>
              <a:rPr lang="en-US" sz="2000" dirty="0"/>
              <a:t>. </a:t>
            </a:r>
            <a:r>
              <a:rPr lang="en-US" sz="2000" dirty="0" err="1"/>
              <a:t>Thèse</a:t>
            </a:r>
            <a:r>
              <a:rPr lang="en-US" sz="2000" dirty="0"/>
              <a:t> d’état</a:t>
            </a:r>
            <a:br>
              <a:rPr lang="en-US" sz="2000" dirty="0"/>
            </a:br>
            <a:r>
              <a:rPr lang="en-US" sz="2000" u="sng" dirty="0"/>
              <a:t>Résumé</a:t>
            </a:r>
            <a:r>
              <a:rPr lang="en-US" sz="2000" dirty="0"/>
              <a:t>: </a:t>
            </a:r>
            <a:r>
              <a:rPr lang="fr-FR" sz="2000" dirty="0"/>
              <a:t>Étude d'un modèle mathématique pour </a:t>
            </a:r>
            <a:r>
              <a:rPr lang="fr-FR" sz="2000" b="1" dirty="0"/>
              <a:t>formaliser</a:t>
            </a:r>
            <a:r>
              <a:rPr lang="fr-FR" sz="2000" dirty="0"/>
              <a:t> le comportement des systèmes parallèles et temps réel, </a:t>
            </a:r>
            <a:r>
              <a:rPr lang="fr-FR" sz="2000" b="1" dirty="0"/>
              <a:t>à des fins de spécification</a:t>
            </a:r>
            <a:r>
              <a:rPr lang="fr-FR" sz="2000" dirty="0"/>
              <a:t> de problèmes, de description, d'analyse </a:t>
            </a:r>
            <a:r>
              <a:rPr lang="fr-FR" sz="2000" b="1" dirty="0"/>
              <a:t>et de preuve de réalisations</a:t>
            </a:r>
            <a:r>
              <a:rPr lang="fr-FR" sz="2000" dirty="0"/>
              <a:t>. Construction, à partir des mêmes notions, d'un calcul formel conduisant à des </a:t>
            </a:r>
            <a:r>
              <a:rPr lang="fr-FR" sz="2000" b="1" dirty="0"/>
              <a:t>méthodes systématiques d'analyse de systèmes logiques temporisés</a:t>
            </a:r>
            <a:r>
              <a:rPr lang="fr-FR" sz="2000" dirty="0"/>
              <a:t>, au niveau algorithmique</a:t>
            </a:r>
          </a:p>
          <a:p>
            <a:pPr marL="0" indent="0">
              <a:buNone/>
            </a:pPr>
            <a:endParaRPr lang="fr-FR" sz="2000" dirty="0"/>
          </a:p>
          <a:p>
            <a:r>
              <a:rPr lang="fr-FR" sz="1800" dirty="0"/>
              <a:t>1985: </a:t>
            </a:r>
            <a:r>
              <a:rPr lang="fr-FR" sz="1800" dirty="0" err="1"/>
              <a:t>Bergerand</a:t>
            </a:r>
            <a:r>
              <a:rPr lang="fr-FR" sz="1800" dirty="0"/>
              <a:t>, </a:t>
            </a:r>
            <a:r>
              <a:rPr lang="fr-FR" sz="1800" dirty="0" err="1"/>
              <a:t>Caspi</a:t>
            </a:r>
            <a:r>
              <a:rPr lang="fr-FR" sz="1800" dirty="0"/>
              <a:t>, </a:t>
            </a:r>
            <a:r>
              <a:rPr lang="fr-FR" sz="1800" dirty="0" err="1"/>
              <a:t>Pilaud</a:t>
            </a:r>
            <a:r>
              <a:rPr lang="fr-FR" sz="1800" dirty="0"/>
              <a:t>, Halbwachs, </a:t>
            </a:r>
            <a:r>
              <a:rPr lang="fr-FR" sz="1800" dirty="0" err="1"/>
              <a:t>Pilaud</a:t>
            </a:r>
            <a:r>
              <a:rPr lang="fr-FR" sz="1800" dirty="0"/>
              <a:t>: </a:t>
            </a:r>
            <a:br>
              <a:rPr lang="fr-FR" sz="1800" dirty="0"/>
            </a:br>
            <a:r>
              <a:rPr lang="en-US" sz="1800" b="1" dirty="0"/>
              <a:t>Outline of a Real Time Data Flow Language</a:t>
            </a:r>
            <a:r>
              <a:rPr lang="en-US" sz="1800" dirty="0"/>
              <a:t>. RTSS 1985</a:t>
            </a:r>
          </a:p>
          <a:p>
            <a:r>
              <a:rPr lang="en-US" sz="1800" dirty="0"/>
              <a:t>1987: Caspi, </a:t>
            </a:r>
            <a:r>
              <a:rPr lang="en-US" sz="1800" dirty="0" err="1"/>
              <a:t>Pilaud</a:t>
            </a:r>
            <a:r>
              <a:rPr lang="en-US" sz="1800" dirty="0"/>
              <a:t>, </a:t>
            </a:r>
            <a:r>
              <a:rPr lang="en-US" sz="1800" dirty="0" err="1"/>
              <a:t>Halbwachs</a:t>
            </a:r>
            <a:r>
              <a:rPr lang="en-US" sz="1800" dirty="0"/>
              <a:t>, Plaice:</a:t>
            </a:r>
            <a:br>
              <a:rPr lang="en-US" sz="1800" dirty="0"/>
            </a:br>
            <a:r>
              <a:rPr lang="en-US" sz="1800" b="1" dirty="0" err="1"/>
              <a:t>Lustre</a:t>
            </a:r>
            <a:r>
              <a:rPr lang="en-US" sz="1800" b="1" dirty="0"/>
              <a:t>: A Declarative Language for Programming Synchronous Systems</a:t>
            </a:r>
            <a:r>
              <a:rPr lang="en-US" sz="1800" dirty="0"/>
              <a:t>. POPL 1987</a:t>
            </a:r>
          </a:p>
          <a:p>
            <a:r>
              <a:rPr lang="en-US" sz="1800" dirty="0"/>
              <a:t>1991: </a:t>
            </a:r>
            <a:r>
              <a:rPr lang="en-US" sz="1800" dirty="0" err="1"/>
              <a:t>Halbwachs</a:t>
            </a:r>
            <a:r>
              <a:rPr lang="en-US" sz="1800" dirty="0"/>
              <a:t>, Raymond, Ratel:</a:t>
            </a:r>
            <a:br>
              <a:rPr lang="en-US" sz="1800" dirty="0"/>
            </a:br>
            <a:r>
              <a:rPr lang="en-US" sz="1800" b="1" dirty="0"/>
              <a:t>Generating Efficient Code From Data-Flow Programs</a:t>
            </a:r>
            <a:r>
              <a:rPr lang="en-US" sz="1800" dirty="0"/>
              <a:t>. PLILP 1991</a:t>
            </a:r>
            <a:endParaRPr lang="fr-FR" sz="1800" dirty="0"/>
          </a:p>
        </p:txBody>
      </p:sp>
      <p:sp>
        <p:nvSpPr>
          <p:cNvPr id="4" name="Text Placeholder 4">
            <a:extLst>
              <a:ext uri="{FF2B5EF4-FFF2-40B4-BE49-F238E27FC236}">
                <a16:creationId xmlns:a16="http://schemas.microsoft.com/office/drawing/2014/main" id="{01CB9B91-8E72-42CD-8AF6-9D8FD74BCA30}"/>
              </a:ext>
            </a:extLst>
          </p:cNvPr>
          <p:cNvSpPr txBox="1">
            <a:spLocks/>
          </p:cNvSpPr>
          <p:nvPr/>
        </p:nvSpPr>
        <p:spPr>
          <a:xfrm>
            <a:off x="3220179" y="846392"/>
            <a:ext cx="6886575" cy="439484"/>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err="1">
                <a:latin typeface="Century Gothic" panose="020B0502020202020204" pitchFamily="34" charset="0"/>
              </a:rPr>
              <a:t>Lustre</a:t>
            </a:r>
            <a:r>
              <a:rPr lang="en-US" sz="2400" dirty="0">
                <a:latin typeface="Century Gothic" panose="020B0502020202020204" pitchFamily="34" charset="0"/>
              </a:rPr>
              <a:t>: synchronous data-flow programming</a:t>
            </a:r>
          </a:p>
          <a:p>
            <a:pPr marL="0" indent="0">
              <a:buFont typeface="Wingdings" panose="05000000000000000000" pitchFamily="2" charset="2"/>
              <a:buNone/>
            </a:pPr>
            <a:endParaRPr lang="en-US" dirty="0"/>
          </a:p>
        </p:txBody>
      </p:sp>
      <p:pic>
        <p:nvPicPr>
          <p:cNvPr id="1026" name="Picture 2" descr="https://dblp.uni-trier.de/img/link.dark.hollow.16x16.png">
            <a:hlinkClick r:id="rId2"/>
            <a:extLst>
              <a:ext uri="{FF2B5EF4-FFF2-40B4-BE49-F238E27FC236}">
                <a16:creationId xmlns:a16="http://schemas.microsoft.com/office/drawing/2014/main" id="{F11DAFF8-D0C8-4B6F-B4C1-632DC3120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8263"/>
            <a:ext cx="152400" cy="1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4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E6CD2-CBE1-42A2-A63A-779390269FAE}"/>
              </a:ext>
            </a:extLst>
          </p:cNvPr>
          <p:cNvSpPr>
            <a:spLocks noGrp="1"/>
          </p:cNvSpPr>
          <p:nvPr>
            <p:ph type="title"/>
          </p:nvPr>
        </p:nvSpPr>
        <p:spPr/>
        <p:txBody>
          <a:bodyPr/>
          <a:lstStyle/>
          <a:p>
            <a:r>
              <a:rPr lang="fr-FR" dirty="0"/>
              <a:t>STIMULUS </a:t>
            </a:r>
            <a:r>
              <a:rPr lang="fr-FR" dirty="0" err="1"/>
              <a:t>Language</a:t>
            </a:r>
            <a:r>
              <a:rPr lang="fr-FR" dirty="0"/>
              <a:t>: </a:t>
            </a:r>
            <a:r>
              <a:rPr lang="fr-FR" dirty="0" err="1"/>
              <a:t>Genealogical</a:t>
            </a:r>
            <a:r>
              <a:rPr lang="fr-FR" dirty="0"/>
              <a:t> table</a:t>
            </a:r>
          </a:p>
        </p:txBody>
      </p:sp>
      <p:sp>
        <p:nvSpPr>
          <p:cNvPr id="3" name="Espace réservé du texte 2">
            <a:extLst>
              <a:ext uri="{FF2B5EF4-FFF2-40B4-BE49-F238E27FC236}">
                <a16:creationId xmlns:a16="http://schemas.microsoft.com/office/drawing/2014/main" id="{3C741B2F-8C95-4621-9C61-0555848DA312}"/>
              </a:ext>
            </a:extLst>
          </p:cNvPr>
          <p:cNvSpPr>
            <a:spLocks noGrp="1"/>
          </p:cNvSpPr>
          <p:nvPr>
            <p:ph type="body" sz="quarter" idx="16"/>
          </p:nvPr>
        </p:nvSpPr>
        <p:spPr>
          <a:xfrm>
            <a:off x="1585104" y="1413800"/>
            <a:ext cx="10340196" cy="2100925"/>
          </a:xfrm>
        </p:spPr>
        <p:txBody>
          <a:bodyPr/>
          <a:lstStyle/>
          <a:p>
            <a:r>
              <a:rPr lang="en-US" sz="1800" dirty="0"/>
              <a:t>1999: </a:t>
            </a:r>
            <a:r>
              <a:rPr lang="fr-FR" sz="1800" dirty="0" err="1"/>
              <a:t>Caspi</a:t>
            </a:r>
            <a:r>
              <a:rPr lang="fr-FR" sz="1800" dirty="0"/>
              <a:t>, </a:t>
            </a:r>
            <a:r>
              <a:rPr lang="fr-FR" sz="1800" dirty="0" err="1"/>
              <a:t>Pouzet</a:t>
            </a:r>
            <a:r>
              <a:rPr lang="fr-FR" sz="1800" dirty="0"/>
              <a:t>.</a:t>
            </a:r>
            <a:br>
              <a:rPr lang="fr-FR" sz="1800" dirty="0"/>
            </a:br>
            <a:r>
              <a:rPr lang="fr-FR" sz="1800" b="1" dirty="0" err="1"/>
              <a:t>Lucid</a:t>
            </a:r>
            <a:r>
              <a:rPr lang="fr-FR" sz="1800" b="1" dirty="0"/>
              <a:t> Synchrone: une extension fonctionnelle de Lustre</a:t>
            </a:r>
            <a:r>
              <a:rPr lang="fr-FR" sz="1800" dirty="0"/>
              <a:t>. </a:t>
            </a:r>
            <a:r>
              <a:rPr lang="fr-FR" sz="1800" i="1" dirty="0"/>
              <a:t>JFLA 1999</a:t>
            </a:r>
          </a:p>
          <a:p>
            <a:r>
              <a:rPr lang="fr-FR" sz="1800" dirty="0"/>
              <a:t>2000: Hamon, </a:t>
            </a:r>
            <a:r>
              <a:rPr lang="fr-FR" sz="1800" dirty="0" err="1"/>
              <a:t>Pouzet</a:t>
            </a:r>
            <a:r>
              <a:rPr lang="fr-FR" sz="1800" dirty="0"/>
              <a:t>:</a:t>
            </a:r>
            <a:br>
              <a:rPr lang="fr-FR" sz="1800" dirty="0"/>
            </a:br>
            <a:r>
              <a:rPr lang="fr-FR" sz="1800" b="1" dirty="0" err="1"/>
              <a:t>Modular</a:t>
            </a:r>
            <a:r>
              <a:rPr lang="fr-FR" sz="1800" b="1" dirty="0"/>
              <a:t> </a:t>
            </a:r>
            <a:r>
              <a:rPr lang="fr-FR" sz="1800" b="1" dirty="0" err="1"/>
              <a:t>resetting</a:t>
            </a:r>
            <a:r>
              <a:rPr lang="fr-FR" sz="1800" b="1" dirty="0"/>
              <a:t> of </a:t>
            </a:r>
            <a:r>
              <a:rPr lang="fr-FR" sz="1800" b="1" dirty="0" err="1"/>
              <a:t>synchronous</a:t>
            </a:r>
            <a:r>
              <a:rPr lang="fr-FR" sz="1800" b="1" dirty="0"/>
              <a:t> data-flow programs</a:t>
            </a:r>
            <a:r>
              <a:rPr lang="fr-FR" sz="1800" dirty="0"/>
              <a:t>. PPDP 2000</a:t>
            </a:r>
          </a:p>
          <a:p>
            <a:r>
              <a:rPr lang="fr-FR" sz="1800" dirty="0"/>
              <a:t>2002: </a:t>
            </a:r>
            <a:r>
              <a:rPr lang="fr-FR" sz="1800" dirty="0" err="1"/>
              <a:t>Colaço</a:t>
            </a:r>
            <a:r>
              <a:rPr lang="fr-FR" sz="1800" dirty="0"/>
              <a:t>, </a:t>
            </a:r>
            <a:r>
              <a:rPr lang="fr-FR" sz="1800" dirty="0" err="1"/>
              <a:t>Pouzet</a:t>
            </a:r>
            <a:r>
              <a:rPr lang="fr-FR" sz="1800" dirty="0"/>
              <a:t>:</a:t>
            </a:r>
            <a:br>
              <a:rPr lang="fr-FR" sz="1800" dirty="0"/>
            </a:br>
            <a:r>
              <a:rPr lang="fr-FR" sz="1800" b="1" dirty="0"/>
              <a:t>Type-</a:t>
            </a:r>
            <a:r>
              <a:rPr lang="fr-FR" sz="1800" b="1" dirty="0" err="1"/>
              <a:t>Based</a:t>
            </a:r>
            <a:r>
              <a:rPr lang="fr-FR" sz="1800" b="1" dirty="0"/>
              <a:t> Initialisation </a:t>
            </a:r>
            <a:r>
              <a:rPr lang="fr-FR" sz="1800" b="1" dirty="0" err="1"/>
              <a:t>Analysis</a:t>
            </a:r>
            <a:r>
              <a:rPr lang="fr-FR" sz="1800" b="1" dirty="0"/>
              <a:t> of a </a:t>
            </a:r>
            <a:r>
              <a:rPr lang="fr-FR" sz="1800" b="1" dirty="0" err="1"/>
              <a:t>Synchronous</a:t>
            </a:r>
            <a:r>
              <a:rPr lang="fr-FR" sz="1800" b="1" dirty="0"/>
              <a:t> Data-Flow </a:t>
            </a:r>
            <a:r>
              <a:rPr lang="fr-FR" sz="1800" b="1" dirty="0" err="1"/>
              <a:t>Language</a:t>
            </a:r>
            <a:r>
              <a:rPr lang="fr-FR" sz="1800" dirty="0"/>
              <a:t>. ENTCS</a:t>
            </a:r>
          </a:p>
          <a:p>
            <a:endParaRPr lang="fr-FR" sz="2000" i="1" dirty="0"/>
          </a:p>
          <a:p>
            <a:endParaRPr lang="fr-FR" sz="2000" dirty="0"/>
          </a:p>
        </p:txBody>
      </p:sp>
      <p:sp>
        <p:nvSpPr>
          <p:cNvPr id="4" name="Text Placeholder 4">
            <a:extLst>
              <a:ext uri="{FF2B5EF4-FFF2-40B4-BE49-F238E27FC236}">
                <a16:creationId xmlns:a16="http://schemas.microsoft.com/office/drawing/2014/main" id="{01CB9B91-8E72-42CD-8AF6-9D8FD74BCA30}"/>
              </a:ext>
            </a:extLst>
          </p:cNvPr>
          <p:cNvSpPr txBox="1">
            <a:spLocks/>
          </p:cNvSpPr>
          <p:nvPr/>
        </p:nvSpPr>
        <p:spPr>
          <a:xfrm>
            <a:off x="2610576" y="862518"/>
            <a:ext cx="8486049"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latin typeface="Century Gothic" panose="020B0502020202020204" pitchFamily="34" charset="0"/>
              </a:rPr>
              <a:t>Adding more to </a:t>
            </a:r>
            <a:r>
              <a:rPr lang="en-US" sz="2400" dirty="0" err="1">
                <a:latin typeface="Century Gothic" panose="020B0502020202020204" pitchFamily="34" charset="0"/>
              </a:rPr>
              <a:t>Lustre</a:t>
            </a:r>
            <a:r>
              <a:rPr lang="en-US" sz="2400" dirty="0">
                <a:latin typeface="Century Gothic" panose="020B0502020202020204" pitchFamily="34" charset="0"/>
              </a:rPr>
              <a:t>: type inference a la ML and more</a:t>
            </a:r>
          </a:p>
          <a:p>
            <a:pPr marL="0" indent="0">
              <a:buFont typeface="Wingdings" panose="05000000000000000000" pitchFamily="2" charset="2"/>
              <a:buNone/>
            </a:pPr>
            <a:endParaRPr lang="en-US" dirty="0"/>
          </a:p>
        </p:txBody>
      </p:sp>
      <p:pic>
        <p:nvPicPr>
          <p:cNvPr id="1026" name="Picture 2" descr="https://dblp.uni-trier.de/img/link.dark.hollow.16x16.png">
            <a:hlinkClick r:id="rId2"/>
            <a:extLst>
              <a:ext uri="{FF2B5EF4-FFF2-40B4-BE49-F238E27FC236}">
                <a16:creationId xmlns:a16="http://schemas.microsoft.com/office/drawing/2014/main" id="{F11DAFF8-D0C8-4B6F-B4C1-632DC3120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8263"/>
            <a:ext cx="152400" cy="152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a:extLst>
              <a:ext uri="{FF2B5EF4-FFF2-40B4-BE49-F238E27FC236}">
                <a16:creationId xmlns:a16="http://schemas.microsoft.com/office/drawing/2014/main" id="{BA74C14C-2D2B-48F5-ABFB-31D98DA8DB92}"/>
              </a:ext>
            </a:extLst>
          </p:cNvPr>
          <p:cNvSpPr txBox="1">
            <a:spLocks/>
          </p:cNvSpPr>
          <p:nvPr/>
        </p:nvSpPr>
        <p:spPr>
          <a:xfrm>
            <a:off x="2610576" y="3771742"/>
            <a:ext cx="8724174"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latin typeface="Century Gothic" panose="020B0502020202020204" pitchFamily="34" charset="0"/>
              </a:rPr>
              <a:t>Adding more to </a:t>
            </a:r>
            <a:r>
              <a:rPr lang="en-US" sz="2400" dirty="0" err="1">
                <a:latin typeface="Century Gothic" panose="020B0502020202020204" pitchFamily="34" charset="0"/>
              </a:rPr>
              <a:t>Lustre</a:t>
            </a:r>
            <a:r>
              <a:rPr lang="en-US" sz="2400" dirty="0">
                <a:latin typeface="Century Gothic" panose="020B0502020202020204" pitchFamily="34" charset="0"/>
              </a:rPr>
              <a:t>: state machines</a:t>
            </a:r>
          </a:p>
          <a:p>
            <a:pPr marL="0" indent="0">
              <a:buFont typeface="Wingdings" panose="05000000000000000000" pitchFamily="2" charset="2"/>
              <a:buNone/>
            </a:pPr>
            <a:endParaRPr lang="en-US" dirty="0"/>
          </a:p>
        </p:txBody>
      </p:sp>
      <p:sp>
        <p:nvSpPr>
          <p:cNvPr id="8" name="Espace réservé du texte 2">
            <a:extLst>
              <a:ext uri="{FF2B5EF4-FFF2-40B4-BE49-F238E27FC236}">
                <a16:creationId xmlns:a16="http://schemas.microsoft.com/office/drawing/2014/main" id="{69F20E47-2CDA-4B17-B3D1-3EAF9EDE162E}"/>
              </a:ext>
            </a:extLst>
          </p:cNvPr>
          <p:cNvSpPr txBox="1">
            <a:spLocks/>
          </p:cNvSpPr>
          <p:nvPr/>
        </p:nvSpPr>
        <p:spPr>
          <a:xfrm>
            <a:off x="1585104" y="4298550"/>
            <a:ext cx="10156723" cy="1483125"/>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400" b="0" i="0" kern="1200">
                <a:solidFill>
                  <a:schemeClr val="tx2">
                    <a:lumMod val="75000"/>
                  </a:schemeClr>
                </a:solidFill>
                <a:latin typeface="Century Gothic" panose="020B0502020202020204" pitchFamily="34" charset="0"/>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800" kern="1200">
                <a:solidFill>
                  <a:schemeClr val="tx2">
                    <a:lumMod val="7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1600" kern="1200">
                <a:solidFill>
                  <a:schemeClr val="tx2">
                    <a:lumMod val="7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Wingdings" panose="05000000000000000000" pitchFamily="2" charset="2"/>
              <a:buChar char="§"/>
              <a:defRPr sz="1400" kern="1200">
                <a:solidFill>
                  <a:schemeClr val="tx2">
                    <a:lumMod val="7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1998: </a:t>
            </a:r>
            <a:r>
              <a:rPr lang="en-US" sz="1800" dirty="0" err="1"/>
              <a:t>Maraninchi</a:t>
            </a:r>
            <a:r>
              <a:rPr lang="en-US" sz="1800" dirty="0"/>
              <a:t>, </a:t>
            </a:r>
            <a:r>
              <a:rPr lang="en-US" sz="1800" dirty="0" err="1"/>
              <a:t>Rémond</a:t>
            </a:r>
            <a:r>
              <a:rPr lang="en-US" sz="1800" dirty="0"/>
              <a:t>:</a:t>
            </a:r>
            <a:br>
              <a:rPr lang="en-US" sz="1800" dirty="0"/>
            </a:br>
            <a:r>
              <a:rPr lang="en-US" sz="1800" b="1" dirty="0"/>
              <a:t>Mode-Automata: About Modes and States for Reactive Systems</a:t>
            </a:r>
            <a:r>
              <a:rPr lang="en-US" sz="1800" dirty="0"/>
              <a:t>. ESOP 1998</a:t>
            </a:r>
          </a:p>
          <a:p>
            <a:r>
              <a:rPr lang="fr-FR" sz="1800" dirty="0"/>
              <a:t>2005: </a:t>
            </a:r>
            <a:r>
              <a:rPr lang="fr-FR" sz="1800" dirty="0" err="1"/>
              <a:t>Colaço</a:t>
            </a:r>
            <a:r>
              <a:rPr lang="fr-FR" sz="1800" dirty="0"/>
              <a:t>, Pagano, </a:t>
            </a:r>
            <a:r>
              <a:rPr lang="fr-FR" sz="1800" dirty="0" err="1"/>
              <a:t>Pouzet</a:t>
            </a:r>
            <a:r>
              <a:rPr lang="fr-FR" sz="1800" dirty="0"/>
              <a:t>:</a:t>
            </a:r>
            <a:br>
              <a:rPr lang="fr-FR" sz="1800" dirty="0"/>
            </a:br>
            <a:r>
              <a:rPr lang="fr-FR" sz="1800" b="1" dirty="0"/>
              <a:t>A conservative extension of </a:t>
            </a:r>
            <a:r>
              <a:rPr lang="fr-FR" sz="1800" b="1" dirty="0" err="1"/>
              <a:t>synchronous</a:t>
            </a:r>
            <a:r>
              <a:rPr lang="fr-FR" sz="1800" b="1" dirty="0"/>
              <a:t> data-flow </a:t>
            </a:r>
            <a:r>
              <a:rPr lang="fr-FR" sz="1800" b="1" dirty="0" err="1"/>
              <a:t>with</a:t>
            </a:r>
            <a:r>
              <a:rPr lang="fr-FR" sz="1800" b="1" dirty="0"/>
              <a:t> state machines</a:t>
            </a:r>
            <a:r>
              <a:rPr lang="fr-FR" sz="1800" dirty="0"/>
              <a:t>. EMSOFT 2005</a:t>
            </a:r>
          </a:p>
          <a:p>
            <a:endParaRPr lang="en-US" sz="2000" dirty="0"/>
          </a:p>
          <a:p>
            <a:endParaRPr lang="fr-FR" sz="2000" dirty="0"/>
          </a:p>
          <a:p>
            <a:endParaRPr lang="fr-FR" sz="2000" dirty="0"/>
          </a:p>
        </p:txBody>
      </p:sp>
      <p:pic>
        <p:nvPicPr>
          <p:cNvPr id="3074" name="Picture 2" descr="https://dblp.uni-trier.de/img/link.dark.hollow.16x16.png">
            <a:hlinkClick r:id="rId4"/>
            <a:extLst>
              <a:ext uri="{FF2B5EF4-FFF2-40B4-BE49-F238E27FC236}">
                <a16:creationId xmlns:a16="http://schemas.microsoft.com/office/drawing/2014/main" id="{94E8B462-69E2-48DC-89A9-6CC63808B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3652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blp.uni-trier.de/img/link.dark.hollow.16x16.png">
            <a:hlinkClick r:id="rId4"/>
            <a:extLst>
              <a:ext uri="{FF2B5EF4-FFF2-40B4-BE49-F238E27FC236}">
                <a16:creationId xmlns:a16="http://schemas.microsoft.com/office/drawing/2014/main" id="{77B8F8DA-1C72-4FBD-8B63-AC669AA79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587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98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E6CD2-CBE1-42A2-A63A-779390269FAE}"/>
              </a:ext>
            </a:extLst>
          </p:cNvPr>
          <p:cNvSpPr>
            <a:spLocks noGrp="1"/>
          </p:cNvSpPr>
          <p:nvPr>
            <p:ph type="title"/>
          </p:nvPr>
        </p:nvSpPr>
        <p:spPr/>
        <p:txBody>
          <a:bodyPr/>
          <a:lstStyle/>
          <a:p>
            <a:r>
              <a:rPr lang="fr-FR" dirty="0"/>
              <a:t>STIMULUS </a:t>
            </a:r>
            <a:r>
              <a:rPr lang="fr-FR" dirty="0" err="1"/>
              <a:t>Language</a:t>
            </a:r>
            <a:r>
              <a:rPr lang="fr-FR" dirty="0"/>
              <a:t>: </a:t>
            </a:r>
            <a:r>
              <a:rPr lang="fr-FR" dirty="0" err="1"/>
              <a:t>Genealogical</a:t>
            </a:r>
            <a:r>
              <a:rPr lang="fr-FR" dirty="0"/>
              <a:t> table</a:t>
            </a:r>
          </a:p>
        </p:txBody>
      </p:sp>
      <p:sp>
        <p:nvSpPr>
          <p:cNvPr id="3" name="Espace réservé du texte 2">
            <a:extLst>
              <a:ext uri="{FF2B5EF4-FFF2-40B4-BE49-F238E27FC236}">
                <a16:creationId xmlns:a16="http://schemas.microsoft.com/office/drawing/2014/main" id="{3C741B2F-8C95-4621-9C61-0555848DA312}"/>
              </a:ext>
            </a:extLst>
          </p:cNvPr>
          <p:cNvSpPr>
            <a:spLocks noGrp="1"/>
          </p:cNvSpPr>
          <p:nvPr>
            <p:ph type="body" sz="quarter" idx="16"/>
          </p:nvPr>
        </p:nvSpPr>
        <p:spPr>
          <a:xfrm>
            <a:off x="1585103" y="1213775"/>
            <a:ext cx="10502121" cy="677609"/>
          </a:xfrm>
        </p:spPr>
        <p:txBody>
          <a:bodyPr/>
          <a:lstStyle/>
          <a:p>
            <a:r>
              <a:rPr lang="en-US" sz="1800" dirty="0"/>
              <a:t>1993: </a:t>
            </a:r>
            <a:r>
              <a:rPr lang="en-US" sz="1800" dirty="0" err="1"/>
              <a:t>Halbwachs</a:t>
            </a:r>
            <a:r>
              <a:rPr lang="en-US" sz="1800" dirty="0"/>
              <a:t>, </a:t>
            </a:r>
            <a:r>
              <a:rPr lang="en-US" sz="1800" dirty="0" err="1"/>
              <a:t>Lagnier</a:t>
            </a:r>
            <a:r>
              <a:rPr lang="en-US" sz="1800" dirty="0"/>
              <a:t>, Raymond:</a:t>
            </a:r>
            <a:br>
              <a:rPr lang="en-US" sz="1800" dirty="0"/>
            </a:br>
            <a:r>
              <a:rPr lang="en-US" sz="1800" b="1" dirty="0"/>
              <a:t>Synchronous Observers and the Verification of Reactive Systems</a:t>
            </a:r>
            <a:r>
              <a:rPr lang="en-US" sz="1800" dirty="0"/>
              <a:t>. AMAST 1993</a:t>
            </a:r>
          </a:p>
          <a:p>
            <a:endParaRPr lang="en-US" sz="1800" dirty="0"/>
          </a:p>
          <a:p>
            <a:endParaRPr lang="fr-FR" sz="2000" dirty="0"/>
          </a:p>
          <a:p>
            <a:endParaRPr lang="fr-FR" sz="2000" i="1" dirty="0"/>
          </a:p>
          <a:p>
            <a:endParaRPr lang="fr-FR" sz="2000" dirty="0"/>
          </a:p>
        </p:txBody>
      </p:sp>
      <p:sp>
        <p:nvSpPr>
          <p:cNvPr id="4" name="Text Placeholder 4">
            <a:extLst>
              <a:ext uri="{FF2B5EF4-FFF2-40B4-BE49-F238E27FC236}">
                <a16:creationId xmlns:a16="http://schemas.microsoft.com/office/drawing/2014/main" id="{01CB9B91-8E72-42CD-8AF6-9D8FD74BCA30}"/>
              </a:ext>
            </a:extLst>
          </p:cNvPr>
          <p:cNvSpPr txBox="1">
            <a:spLocks/>
          </p:cNvSpPr>
          <p:nvPr/>
        </p:nvSpPr>
        <p:spPr>
          <a:xfrm>
            <a:off x="2610576" y="738693"/>
            <a:ext cx="8486049"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latin typeface="Century Gothic" panose="020B0502020202020204" pitchFamily="34" charset="0"/>
              </a:rPr>
              <a:t>Real-Time Properties (= Functional Requirements)</a:t>
            </a:r>
          </a:p>
          <a:p>
            <a:pPr marL="0" indent="0">
              <a:buFont typeface="Wingdings" panose="05000000000000000000" pitchFamily="2" charset="2"/>
              <a:buNone/>
            </a:pPr>
            <a:endParaRPr lang="en-US" dirty="0"/>
          </a:p>
        </p:txBody>
      </p:sp>
      <p:pic>
        <p:nvPicPr>
          <p:cNvPr id="1026" name="Picture 2" descr="https://dblp.uni-trier.de/img/link.dark.hollow.16x16.png">
            <a:hlinkClick r:id="rId2"/>
            <a:extLst>
              <a:ext uri="{FF2B5EF4-FFF2-40B4-BE49-F238E27FC236}">
                <a16:creationId xmlns:a16="http://schemas.microsoft.com/office/drawing/2014/main" id="{F11DAFF8-D0C8-4B6F-B4C1-632DC3120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8263"/>
            <a:ext cx="152400" cy="1524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dblp.uni-trier.de/img/link.dark.hollow.16x16.png">
            <a:hlinkClick r:id="rId4"/>
            <a:extLst>
              <a:ext uri="{FF2B5EF4-FFF2-40B4-BE49-F238E27FC236}">
                <a16:creationId xmlns:a16="http://schemas.microsoft.com/office/drawing/2014/main" id="{94E8B462-69E2-48DC-89A9-6CC63808B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3652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blp.uni-trier.de/img/link.dark.hollow.16x16.png">
            <a:hlinkClick r:id="rId4"/>
            <a:extLst>
              <a:ext uri="{FF2B5EF4-FFF2-40B4-BE49-F238E27FC236}">
                <a16:creationId xmlns:a16="http://schemas.microsoft.com/office/drawing/2014/main" id="{77B8F8DA-1C72-4FBD-8B63-AC669AA79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1587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dblp.uni-trier.de/img/link.dark.hollow.16x16.png">
            <a:hlinkClick r:id="rId5"/>
            <a:extLst>
              <a:ext uri="{FF2B5EF4-FFF2-40B4-BE49-F238E27FC236}">
                <a16:creationId xmlns:a16="http://schemas.microsoft.com/office/drawing/2014/main" id="{431BF48E-BCCC-4AFF-8278-E271B2E8D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6827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4">
            <a:extLst>
              <a:ext uri="{FF2B5EF4-FFF2-40B4-BE49-F238E27FC236}">
                <a16:creationId xmlns:a16="http://schemas.microsoft.com/office/drawing/2014/main" id="{963CCBB1-AF6E-4738-9A3B-13C0ED05405B}"/>
              </a:ext>
            </a:extLst>
          </p:cNvPr>
          <p:cNvSpPr txBox="1">
            <a:spLocks/>
          </p:cNvSpPr>
          <p:nvPr/>
        </p:nvSpPr>
        <p:spPr>
          <a:xfrm>
            <a:off x="2610576" y="1967692"/>
            <a:ext cx="8486049"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latin typeface="Century Gothic" panose="020B0502020202020204" pitchFamily="34" charset="0"/>
              </a:rPr>
              <a:t>Constrained Reactive Programming: </a:t>
            </a:r>
            <a:r>
              <a:rPr lang="en-US" sz="2400" dirty="0" err="1">
                <a:latin typeface="Century Gothic" panose="020B0502020202020204" pitchFamily="34" charset="0"/>
              </a:rPr>
              <a:t>Lurette</a:t>
            </a:r>
            <a:r>
              <a:rPr lang="en-US" sz="2400" dirty="0">
                <a:latin typeface="Century Gothic" panose="020B0502020202020204" pitchFamily="34" charset="0"/>
              </a:rPr>
              <a:t> &amp; </a:t>
            </a:r>
            <a:r>
              <a:rPr lang="en-US" sz="2400" dirty="0" err="1">
                <a:latin typeface="Century Gothic" panose="020B0502020202020204" pitchFamily="34" charset="0"/>
              </a:rPr>
              <a:t>Lutin</a:t>
            </a:r>
            <a:endParaRPr lang="en-US" sz="2400" dirty="0">
              <a:latin typeface="Century Gothic" panose="020B0502020202020204" pitchFamily="34" charset="0"/>
            </a:endParaRPr>
          </a:p>
          <a:p>
            <a:pPr marL="0" indent="0">
              <a:buFont typeface="Wingdings" panose="05000000000000000000" pitchFamily="2" charset="2"/>
              <a:buNone/>
            </a:pPr>
            <a:endParaRPr lang="en-US" dirty="0"/>
          </a:p>
        </p:txBody>
      </p:sp>
      <p:sp>
        <p:nvSpPr>
          <p:cNvPr id="13" name="Espace réservé du texte 2">
            <a:extLst>
              <a:ext uri="{FF2B5EF4-FFF2-40B4-BE49-F238E27FC236}">
                <a16:creationId xmlns:a16="http://schemas.microsoft.com/office/drawing/2014/main" id="{C38F6865-CF74-4FFD-A70A-927A0B27B547}"/>
              </a:ext>
            </a:extLst>
          </p:cNvPr>
          <p:cNvSpPr txBox="1">
            <a:spLocks/>
          </p:cNvSpPr>
          <p:nvPr/>
        </p:nvSpPr>
        <p:spPr>
          <a:xfrm>
            <a:off x="1585102" y="2463816"/>
            <a:ext cx="10502121" cy="2823492"/>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400" b="0" i="0" kern="1200">
                <a:solidFill>
                  <a:schemeClr val="tx2">
                    <a:lumMod val="75000"/>
                  </a:schemeClr>
                </a:solidFill>
                <a:latin typeface="Century Gothic" panose="020B0502020202020204" pitchFamily="34" charset="0"/>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800" kern="1200">
                <a:solidFill>
                  <a:schemeClr val="tx2">
                    <a:lumMod val="7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1600" kern="1200">
                <a:solidFill>
                  <a:schemeClr val="tx2">
                    <a:lumMod val="7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Wingdings" panose="05000000000000000000" pitchFamily="2" charset="2"/>
              <a:buChar char="§"/>
              <a:defRPr sz="1400" kern="1200">
                <a:solidFill>
                  <a:schemeClr val="tx2">
                    <a:lumMod val="7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a:t>1998: Raymond, </a:t>
            </a:r>
            <a:r>
              <a:rPr lang="fr-FR" sz="1800" dirty="0" err="1"/>
              <a:t>Nicollin</a:t>
            </a:r>
            <a:r>
              <a:rPr lang="fr-FR" sz="1800" dirty="0"/>
              <a:t>, Halbwachs, Weber:</a:t>
            </a:r>
            <a:br>
              <a:rPr lang="fr-FR" sz="1800" dirty="0"/>
            </a:br>
            <a:r>
              <a:rPr lang="fr-FR" sz="1800" b="1" dirty="0" err="1"/>
              <a:t>Automatic</a:t>
            </a:r>
            <a:r>
              <a:rPr lang="fr-FR" sz="1800" b="1" dirty="0"/>
              <a:t> </a:t>
            </a:r>
            <a:r>
              <a:rPr lang="fr-FR" sz="1800" b="1" dirty="0" err="1"/>
              <a:t>Testing</a:t>
            </a:r>
            <a:r>
              <a:rPr lang="fr-FR" sz="1800" b="1" dirty="0"/>
              <a:t> of </a:t>
            </a:r>
            <a:r>
              <a:rPr lang="fr-FR" sz="1800" b="1" dirty="0" err="1"/>
              <a:t>Reactive</a:t>
            </a:r>
            <a:r>
              <a:rPr lang="fr-FR" sz="1800" b="1" dirty="0"/>
              <a:t> </a:t>
            </a:r>
            <a:r>
              <a:rPr lang="fr-FR" sz="1800" b="1" dirty="0" err="1"/>
              <a:t>Systems</a:t>
            </a:r>
            <a:r>
              <a:rPr lang="fr-FR" sz="1800" dirty="0"/>
              <a:t>. RTSS 1998</a:t>
            </a:r>
          </a:p>
          <a:p>
            <a:r>
              <a:rPr lang="en-US" sz="1800" dirty="0"/>
              <a:t>2006: Raymond, </a:t>
            </a:r>
            <a:r>
              <a:rPr lang="en-US" sz="1800" dirty="0" err="1"/>
              <a:t>Jahier</a:t>
            </a:r>
            <a:r>
              <a:rPr lang="en-US" sz="1800" dirty="0"/>
              <a:t>, Roux:</a:t>
            </a:r>
            <a:br>
              <a:rPr lang="en-US" sz="1800" dirty="0"/>
            </a:br>
            <a:r>
              <a:rPr lang="en-US" sz="1800" b="1" dirty="0"/>
              <a:t>Describing and Executing Random Reactive Systems</a:t>
            </a:r>
            <a:r>
              <a:rPr lang="en-US" sz="1800" dirty="0"/>
              <a:t>. SEFM 2006</a:t>
            </a:r>
          </a:p>
          <a:p>
            <a:r>
              <a:rPr lang="fr-FR" sz="1800" dirty="0"/>
              <a:t>2008: Raymond, Roux, </a:t>
            </a:r>
            <a:r>
              <a:rPr lang="fr-FR" sz="1800" dirty="0" err="1"/>
              <a:t>Jahier</a:t>
            </a:r>
            <a:r>
              <a:rPr lang="fr-FR" sz="1800" dirty="0"/>
              <a:t>:</a:t>
            </a:r>
            <a:br>
              <a:rPr lang="fr-FR" sz="1800" dirty="0"/>
            </a:br>
            <a:r>
              <a:rPr lang="fr-FR" sz="1800" b="1" dirty="0"/>
              <a:t>Lutin: A </a:t>
            </a:r>
            <a:r>
              <a:rPr lang="fr-FR" sz="1800" b="1" dirty="0" err="1"/>
              <a:t>Language</a:t>
            </a:r>
            <a:r>
              <a:rPr lang="fr-FR" sz="1800" b="1" dirty="0"/>
              <a:t> for </a:t>
            </a:r>
            <a:r>
              <a:rPr lang="fr-FR" sz="1800" b="1" dirty="0" err="1"/>
              <a:t>Specifying</a:t>
            </a:r>
            <a:r>
              <a:rPr lang="fr-FR" sz="1800" b="1" dirty="0"/>
              <a:t> and </a:t>
            </a:r>
            <a:r>
              <a:rPr lang="fr-FR" sz="1800" b="1" dirty="0" err="1"/>
              <a:t>Executing</a:t>
            </a:r>
            <a:r>
              <a:rPr lang="fr-FR" sz="1800" b="1" dirty="0"/>
              <a:t> </a:t>
            </a:r>
            <a:r>
              <a:rPr lang="fr-FR" sz="1800" b="1" dirty="0" err="1"/>
              <a:t>Reactive</a:t>
            </a:r>
            <a:r>
              <a:rPr lang="fr-FR" sz="1800" b="1" dirty="0"/>
              <a:t> Scenarios</a:t>
            </a:r>
            <a:r>
              <a:rPr lang="fr-FR" sz="1800" dirty="0"/>
              <a:t>. EURASIP JES</a:t>
            </a:r>
            <a:endParaRPr lang="en-US" sz="1800" dirty="0"/>
          </a:p>
          <a:p>
            <a:r>
              <a:rPr lang="fr-FR" sz="1800" dirty="0"/>
              <a:t>2013: </a:t>
            </a:r>
            <a:r>
              <a:rPr lang="fr-FR" sz="1800" dirty="0" err="1"/>
              <a:t>Jahier</a:t>
            </a:r>
            <a:r>
              <a:rPr lang="fr-FR" sz="1800" dirty="0"/>
              <a:t>, Halbwachs, Raymond:</a:t>
            </a:r>
            <a:br>
              <a:rPr lang="fr-FR" sz="1800" dirty="0"/>
            </a:br>
            <a:r>
              <a:rPr lang="fr-FR" sz="1800" b="1" dirty="0"/>
              <a:t>Engineering </a:t>
            </a:r>
            <a:r>
              <a:rPr lang="fr-FR" sz="1800" b="1" dirty="0" err="1"/>
              <a:t>functional</a:t>
            </a:r>
            <a:r>
              <a:rPr lang="fr-FR" sz="1800" b="1" dirty="0"/>
              <a:t> </a:t>
            </a:r>
            <a:r>
              <a:rPr lang="fr-FR" sz="1800" b="1" dirty="0" err="1"/>
              <a:t>requirements</a:t>
            </a:r>
            <a:r>
              <a:rPr lang="fr-FR" sz="1800" b="1" dirty="0"/>
              <a:t> of </a:t>
            </a:r>
            <a:r>
              <a:rPr lang="fr-FR" sz="1800" b="1" dirty="0" err="1"/>
              <a:t>reactive</a:t>
            </a:r>
            <a:r>
              <a:rPr lang="fr-FR" sz="1800" b="1" dirty="0"/>
              <a:t> </a:t>
            </a:r>
            <a:r>
              <a:rPr lang="fr-FR" sz="1800" b="1" dirty="0" err="1"/>
              <a:t>systems</a:t>
            </a:r>
            <a:r>
              <a:rPr lang="fr-FR" sz="1800" b="1" dirty="0"/>
              <a:t> </a:t>
            </a:r>
            <a:r>
              <a:rPr lang="fr-FR" sz="1800" b="1" dirty="0" err="1"/>
              <a:t>using</a:t>
            </a:r>
            <a:r>
              <a:rPr lang="fr-FR" sz="1800" b="1" dirty="0"/>
              <a:t> </a:t>
            </a:r>
            <a:r>
              <a:rPr lang="fr-FR" sz="1800" b="1" dirty="0" err="1"/>
              <a:t>synchronous</a:t>
            </a:r>
            <a:r>
              <a:rPr lang="fr-FR" sz="1800" b="1" dirty="0"/>
              <a:t> </a:t>
            </a:r>
            <a:r>
              <a:rPr lang="fr-FR" sz="1800" b="1" dirty="0" err="1"/>
              <a:t>languages</a:t>
            </a:r>
            <a:r>
              <a:rPr lang="fr-FR" sz="1800" dirty="0"/>
              <a:t> SIES 2013</a:t>
            </a:r>
          </a:p>
          <a:p>
            <a:pPr marL="0" indent="0">
              <a:buFont typeface="Wingdings" panose="05000000000000000000" pitchFamily="2" charset="2"/>
              <a:buNone/>
            </a:pPr>
            <a:endParaRPr lang="fr-FR" sz="1800" dirty="0"/>
          </a:p>
          <a:p>
            <a:endParaRPr lang="fr-FR" sz="2000" dirty="0"/>
          </a:p>
          <a:p>
            <a:endParaRPr lang="fr-FR" sz="2000" i="1" dirty="0"/>
          </a:p>
          <a:p>
            <a:endParaRPr lang="fr-FR" sz="2000" dirty="0"/>
          </a:p>
        </p:txBody>
      </p:sp>
      <p:sp>
        <p:nvSpPr>
          <p:cNvPr id="14" name="Espace réservé du texte 2">
            <a:extLst>
              <a:ext uri="{FF2B5EF4-FFF2-40B4-BE49-F238E27FC236}">
                <a16:creationId xmlns:a16="http://schemas.microsoft.com/office/drawing/2014/main" id="{BDC7B6CD-ECF7-40BE-BC77-0C2CF94A8006}"/>
              </a:ext>
            </a:extLst>
          </p:cNvPr>
          <p:cNvSpPr txBox="1">
            <a:spLocks/>
          </p:cNvSpPr>
          <p:nvPr/>
        </p:nvSpPr>
        <p:spPr>
          <a:xfrm>
            <a:off x="1585101" y="5818662"/>
            <a:ext cx="10502121" cy="88693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400" b="0" i="0" kern="1200">
                <a:solidFill>
                  <a:schemeClr val="tx2">
                    <a:lumMod val="75000"/>
                  </a:schemeClr>
                </a:solidFill>
                <a:latin typeface="Century Gothic" panose="020B0502020202020204" pitchFamily="34" charset="0"/>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800" kern="1200">
                <a:solidFill>
                  <a:schemeClr val="tx2">
                    <a:lumMod val="7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1600" kern="1200">
                <a:solidFill>
                  <a:schemeClr val="tx2">
                    <a:lumMod val="7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Wingdings" panose="05000000000000000000" pitchFamily="2" charset="2"/>
              <a:buChar char="§"/>
              <a:defRPr sz="1400" kern="1200">
                <a:solidFill>
                  <a:schemeClr val="tx2">
                    <a:lumMod val="7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a:t>2000: </a:t>
            </a:r>
            <a:r>
              <a:rPr lang="fr-FR" sz="1800" dirty="0" err="1"/>
              <a:t>Maraninchi</a:t>
            </a:r>
            <a:r>
              <a:rPr lang="fr-FR" sz="1800" dirty="0"/>
              <a:t>, Gaucher:</a:t>
            </a:r>
            <a:br>
              <a:rPr lang="fr-FR" sz="1800" dirty="0"/>
            </a:br>
            <a:r>
              <a:rPr lang="fr-FR" sz="1800" b="1" dirty="0" err="1"/>
              <a:t>Step-wise</a:t>
            </a:r>
            <a:r>
              <a:rPr lang="fr-FR" sz="1800" b="1" dirty="0"/>
              <a:t> + </a:t>
            </a:r>
            <a:r>
              <a:rPr lang="fr-FR" sz="1800" b="1" dirty="0" err="1"/>
              <a:t>Algorithmic</a:t>
            </a:r>
            <a:r>
              <a:rPr lang="fr-FR" sz="1800" b="1" dirty="0"/>
              <a:t> </a:t>
            </a:r>
            <a:r>
              <a:rPr lang="fr-FR" sz="1800" b="1" dirty="0" err="1"/>
              <a:t>debugging</a:t>
            </a:r>
            <a:r>
              <a:rPr lang="fr-FR" sz="1800" b="1" dirty="0"/>
              <a:t> for </a:t>
            </a:r>
            <a:r>
              <a:rPr lang="fr-FR" sz="1800" b="1" dirty="0" err="1"/>
              <a:t>Reactive</a:t>
            </a:r>
            <a:r>
              <a:rPr lang="fr-FR" sz="1800" b="1" dirty="0"/>
              <a:t> Programs: </a:t>
            </a:r>
            <a:r>
              <a:rPr lang="fr-FR" sz="1800" b="1" dirty="0" err="1"/>
              <a:t>Ludic</a:t>
            </a:r>
            <a:r>
              <a:rPr lang="fr-FR" sz="1800" b="1" dirty="0"/>
              <a:t>, a debugger for Lustre</a:t>
            </a:r>
            <a:r>
              <a:rPr lang="fr-FR" sz="1800" dirty="0"/>
              <a:t>. AADEBUG 2000</a:t>
            </a:r>
          </a:p>
          <a:p>
            <a:pPr marL="0" indent="0">
              <a:buFont typeface="Wingdings" panose="05000000000000000000" pitchFamily="2" charset="2"/>
              <a:buNone/>
            </a:pPr>
            <a:endParaRPr lang="fr-FR" sz="1800" dirty="0"/>
          </a:p>
          <a:p>
            <a:endParaRPr lang="fr-FR" sz="2000" dirty="0"/>
          </a:p>
          <a:p>
            <a:endParaRPr lang="fr-FR" sz="2000" i="1" dirty="0"/>
          </a:p>
          <a:p>
            <a:endParaRPr lang="fr-FR" sz="2000" dirty="0"/>
          </a:p>
        </p:txBody>
      </p:sp>
      <p:sp>
        <p:nvSpPr>
          <p:cNvPr id="15" name="Text Placeholder 4">
            <a:extLst>
              <a:ext uri="{FF2B5EF4-FFF2-40B4-BE49-F238E27FC236}">
                <a16:creationId xmlns:a16="http://schemas.microsoft.com/office/drawing/2014/main" id="{6967BD0B-37D4-48F2-AC9A-AF34B3E65263}"/>
              </a:ext>
            </a:extLst>
          </p:cNvPr>
          <p:cNvSpPr txBox="1">
            <a:spLocks/>
          </p:cNvSpPr>
          <p:nvPr/>
        </p:nvSpPr>
        <p:spPr>
          <a:xfrm>
            <a:off x="2610576" y="5357204"/>
            <a:ext cx="8486049"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latin typeface="Century Gothic" panose="020B0502020202020204" pitchFamily="34" charset="0"/>
              </a:rPr>
              <a:t>Debugging Reactive Systems: Ludic</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2648022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D3CE69-2043-474D-B023-E664C28FC577}"/>
              </a:ext>
            </a:extLst>
          </p:cNvPr>
          <p:cNvSpPr>
            <a:spLocks noGrp="1"/>
          </p:cNvSpPr>
          <p:nvPr>
            <p:ph type="title"/>
          </p:nvPr>
        </p:nvSpPr>
        <p:spPr>
          <a:xfrm>
            <a:off x="3220179" y="17150"/>
            <a:ext cx="8401892" cy="925826"/>
          </a:xfrm>
        </p:spPr>
        <p:txBody>
          <a:bodyPr/>
          <a:lstStyle/>
          <a:p>
            <a:r>
              <a:rPr lang="fr-FR" dirty="0" err="1"/>
              <a:t>Whats’more</a:t>
            </a:r>
            <a:r>
              <a:rPr lang="fr-FR" dirty="0"/>
              <a:t> in STIMULUS </a:t>
            </a:r>
            <a:r>
              <a:rPr lang="fr-FR" dirty="0" err="1"/>
              <a:t>language</a:t>
            </a:r>
            <a:r>
              <a:rPr lang="fr-FR" dirty="0"/>
              <a:t> versus Lustre/Lutin</a:t>
            </a:r>
          </a:p>
        </p:txBody>
      </p:sp>
      <p:sp>
        <p:nvSpPr>
          <p:cNvPr id="3" name="Espace réservé du texte 2">
            <a:extLst>
              <a:ext uri="{FF2B5EF4-FFF2-40B4-BE49-F238E27FC236}">
                <a16:creationId xmlns:a16="http://schemas.microsoft.com/office/drawing/2014/main" id="{90AF9705-FF6B-4B86-886C-6647B7F9EB90}"/>
              </a:ext>
            </a:extLst>
          </p:cNvPr>
          <p:cNvSpPr>
            <a:spLocks noGrp="1"/>
          </p:cNvSpPr>
          <p:nvPr>
            <p:ph type="body" sz="quarter" idx="16"/>
          </p:nvPr>
        </p:nvSpPr>
        <p:spPr>
          <a:xfrm>
            <a:off x="1425676" y="1656026"/>
            <a:ext cx="10156723" cy="2030149"/>
          </a:xfrm>
        </p:spPr>
        <p:txBody>
          <a:bodyPr/>
          <a:lstStyle/>
          <a:p>
            <a:r>
              <a:rPr lang="fr-FR" sz="1800" dirty="0" err="1"/>
              <a:t>Synchronous</a:t>
            </a:r>
            <a:r>
              <a:rPr lang="fr-FR" sz="1800" dirty="0"/>
              <a:t> </a:t>
            </a:r>
            <a:r>
              <a:rPr lang="fr-FR" sz="1800" dirty="0" err="1"/>
              <a:t>constraint</a:t>
            </a:r>
            <a:r>
              <a:rPr lang="fr-FR" sz="1800" dirty="0"/>
              <a:t> </a:t>
            </a:r>
            <a:r>
              <a:rPr lang="fr-FR" sz="1800" dirty="0" err="1"/>
              <a:t>programming</a:t>
            </a:r>
            <a:r>
              <a:rPr lang="fr-FR" sz="1800" dirty="0"/>
              <a:t> </a:t>
            </a:r>
            <a:r>
              <a:rPr lang="fr-FR" sz="1800" dirty="0" err="1"/>
              <a:t>language</a:t>
            </a:r>
            <a:r>
              <a:rPr lang="fr-FR" sz="1800" dirty="0"/>
              <a:t>:</a:t>
            </a:r>
          </a:p>
          <a:p>
            <a:pPr lvl="1"/>
            <a:r>
              <a:rPr lang="fr-FR" sz="1400" dirty="0"/>
              <a:t>Data: </a:t>
            </a:r>
            <a:r>
              <a:rPr lang="fr-FR" sz="1400" dirty="0" err="1"/>
              <a:t>synchronous</a:t>
            </a:r>
            <a:r>
              <a:rPr lang="fr-FR" sz="1400" dirty="0"/>
              <a:t> data-flow </a:t>
            </a:r>
            <a:r>
              <a:rPr lang="fr-FR" sz="1400" dirty="0" err="1"/>
              <a:t>equations</a:t>
            </a:r>
            <a:r>
              <a:rPr lang="fr-FR" sz="1400" dirty="0"/>
              <a:t> &amp; </a:t>
            </a:r>
            <a:r>
              <a:rPr lang="fr-FR" sz="1400" b="1" dirty="0" err="1"/>
              <a:t>constraints</a:t>
            </a:r>
            <a:r>
              <a:rPr lang="fr-FR" sz="1400" dirty="0"/>
              <a:t>, </a:t>
            </a:r>
            <a:r>
              <a:rPr lang="fr-FR" sz="1400" dirty="0" err="1"/>
              <a:t>arrays</a:t>
            </a:r>
            <a:r>
              <a:rPr lang="fr-FR" sz="1400" dirty="0"/>
              <a:t> &amp; </a:t>
            </a:r>
            <a:r>
              <a:rPr lang="fr-FR" sz="1400" dirty="0" err="1"/>
              <a:t>iterators</a:t>
            </a:r>
            <a:endParaRPr lang="fr-FR" sz="1200" dirty="0"/>
          </a:p>
          <a:p>
            <a:pPr lvl="1"/>
            <a:r>
              <a:rPr lang="fr-FR" sz="1400" dirty="0"/>
              <a:t>Control: </a:t>
            </a:r>
            <a:r>
              <a:rPr lang="fr-FR" sz="1400" dirty="0" err="1"/>
              <a:t>hierarchical</a:t>
            </a:r>
            <a:r>
              <a:rPr lang="fr-FR" sz="1400" dirty="0"/>
              <a:t> state machines à la </a:t>
            </a:r>
            <a:r>
              <a:rPr lang="fr-FR" sz="1400" dirty="0" err="1"/>
              <a:t>Colaço-Pouzet</a:t>
            </a:r>
            <a:r>
              <a:rPr lang="fr-FR" sz="1400" dirty="0"/>
              <a:t> </a:t>
            </a:r>
            <a:r>
              <a:rPr lang="fr-FR" sz="1400" dirty="0" err="1"/>
              <a:t>with</a:t>
            </a:r>
            <a:r>
              <a:rPr lang="fr-FR" sz="1400" dirty="0"/>
              <a:t> </a:t>
            </a:r>
            <a:r>
              <a:rPr lang="fr-FR" sz="1400" b="1" dirty="0" err="1"/>
              <a:t>weighted</a:t>
            </a:r>
            <a:r>
              <a:rPr lang="fr-FR" sz="1400" b="1" dirty="0"/>
              <a:t> </a:t>
            </a:r>
            <a:r>
              <a:rPr lang="fr-FR" sz="1400" b="1" dirty="0" err="1"/>
              <a:t>choices</a:t>
            </a:r>
            <a:r>
              <a:rPr lang="fr-FR" sz="1400" b="1" dirty="0"/>
              <a:t> </a:t>
            </a:r>
            <a:r>
              <a:rPr lang="fr-FR" sz="1400" dirty="0"/>
              <a:t>à la Lutin</a:t>
            </a:r>
          </a:p>
          <a:p>
            <a:pPr lvl="1"/>
            <a:r>
              <a:rPr lang="fr-FR" sz="1400" dirty="0" err="1"/>
              <a:t>Modularity</a:t>
            </a:r>
            <a:r>
              <a:rPr lang="fr-FR" sz="1400" dirty="0"/>
              <a:t>: </a:t>
            </a:r>
            <a:r>
              <a:rPr lang="fr-FR" sz="1400" dirty="0" err="1"/>
              <a:t>systems</a:t>
            </a:r>
            <a:r>
              <a:rPr lang="fr-FR" sz="1400" dirty="0"/>
              <a:t> &amp; macros</a:t>
            </a:r>
          </a:p>
          <a:p>
            <a:pPr lvl="1"/>
            <a:r>
              <a:rPr lang="fr-FR" sz="1400" dirty="0"/>
              <a:t>Architecture: block-</a:t>
            </a:r>
            <a:r>
              <a:rPr lang="fr-FR" sz="1400" dirty="0" err="1"/>
              <a:t>diagrams</a:t>
            </a:r>
            <a:endParaRPr lang="fr-FR" sz="1400" dirty="0"/>
          </a:p>
          <a:p>
            <a:r>
              <a:rPr lang="fr-FR" sz="1800" dirty="0"/>
              <a:t>Standard Library</a:t>
            </a:r>
          </a:p>
          <a:p>
            <a:pPr lvl="1"/>
            <a:endParaRPr lang="fr-FR" sz="1400" dirty="0"/>
          </a:p>
          <a:p>
            <a:pPr marL="0" indent="0">
              <a:buNone/>
            </a:pPr>
            <a:endParaRPr lang="fr-FR" dirty="0"/>
          </a:p>
        </p:txBody>
      </p:sp>
      <p:sp>
        <p:nvSpPr>
          <p:cNvPr id="4" name="Text Placeholder 4">
            <a:extLst>
              <a:ext uri="{FF2B5EF4-FFF2-40B4-BE49-F238E27FC236}">
                <a16:creationId xmlns:a16="http://schemas.microsoft.com/office/drawing/2014/main" id="{06B7BDC5-B67D-4243-BBBE-83934D3846A8}"/>
              </a:ext>
            </a:extLst>
          </p:cNvPr>
          <p:cNvSpPr txBox="1">
            <a:spLocks/>
          </p:cNvSpPr>
          <p:nvPr/>
        </p:nvSpPr>
        <p:spPr>
          <a:xfrm>
            <a:off x="2610576" y="1062543"/>
            <a:ext cx="8486049"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a:latin typeface="Century Gothic" panose="020B0502020202020204" pitchFamily="34" charset="0"/>
              </a:rPr>
              <a:t>STIMULUS language in short</a:t>
            </a:r>
          </a:p>
          <a:p>
            <a:pPr marL="0" indent="0">
              <a:buFont typeface="Wingdings" panose="05000000000000000000" pitchFamily="2" charset="2"/>
              <a:buNone/>
            </a:pPr>
            <a:endParaRPr lang="en-US" dirty="0"/>
          </a:p>
        </p:txBody>
      </p:sp>
      <p:sp>
        <p:nvSpPr>
          <p:cNvPr id="5" name="Text Placeholder 4">
            <a:extLst>
              <a:ext uri="{FF2B5EF4-FFF2-40B4-BE49-F238E27FC236}">
                <a16:creationId xmlns:a16="http://schemas.microsoft.com/office/drawing/2014/main" id="{B3091AF9-8B4B-4B72-8A05-660C9AF05528}"/>
              </a:ext>
            </a:extLst>
          </p:cNvPr>
          <p:cNvSpPr txBox="1">
            <a:spLocks/>
          </p:cNvSpPr>
          <p:nvPr/>
        </p:nvSpPr>
        <p:spPr>
          <a:xfrm>
            <a:off x="2610575" y="3515781"/>
            <a:ext cx="8486049" cy="480508"/>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sz="2400" dirty="0" err="1">
                <a:latin typeface="Century Gothic" panose="020B0502020202020204" pitchFamily="34" charset="0"/>
              </a:rPr>
              <a:t>Whats’more</a:t>
            </a:r>
            <a:r>
              <a:rPr lang="en-US" sz="2400" dirty="0">
                <a:latin typeface="Century Gothic" panose="020B0502020202020204" pitchFamily="34" charset="0"/>
              </a:rPr>
              <a:t> ?</a:t>
            </a:r>
          </a:p>
          <a:p>
            <a:pPr marL="0" indent="0">
              <a:buFont typeface="Wingdings" panose="05000000000000000000" pitchFamily="2" charset="2"/>
              <a:buNone/>
            </a:pPr>
            <a:endParaRPr lang="en-US" dirty="0"/>
          </a:p>
        </p:txBody>
      </p:sp>
      <p:sp>
        <p:nvSpPr>
          <p:cNvPr id="6" name="Espace réservé du texte 2">
            <a:extLst>
              <a:ext uri="{FF2B5EF4-FFF2-40B4-BE49-F238E27FC236}">
                <a16:creationId xmlns:a16="http://schemas.microsoft.com/office/drawing/2014/main" id="{9230111B-17EA-444C-83A0-C4B69098DECC}"/>
              </a:ext>
            </a:extLst>
          </p:cNvPr>
          <p:cNvSpPr txBox="1">
            <a:spLocks/>
          </p:cNvSpPr>
          <p:nvPr/>
        </p:nvSpPr>
        <p:spPr>
          <a:xfrm>
            <a:off x="1425676" y="4209782"/>
            <a:ext cx="10156723" cy="2163499"/>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400" b="0" i="0" kern="1200">
                <a:solidFill>
                  <a:schemeClr val="tx2">
                    <a:lumMod val="75000"/>
                  </a:schemeClr>
                </a:solidFill>
                <a:latin typeface="Century Gothic" panose="020B0502020202020204" pitchFamily="34" charset="0"/>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800" kern="1200">
                <a:solidFill>
                  <a:schemeClr val="tx2">
                    <a:lumMod val="7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1600" kern="1200">
                <a:solidFill>
                  <a:schemeClr val="tx2">
                    <a:lumMod val="7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Wingdings" panose="05000000000000000000" pitchFamily="2" charset="2"/>
              <a:buChar char="§"/>
              <a:defRPr sz="1400" kern="1200">
                <a:solidFill>
                  <a:schemeClr val="tx2">
                    <a:lumMod val="7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dirty="0" err="1"/>
              <a:t>Causality</a:t>
            </a:r>
            <a:endParaRPr lang="fr-FR" sz="1800" dirty="0"/>
          </a:p>
          <a:p>
            <a:pPr lvl="1"/>
            <a:r>
              <a:rPr lang="fr-FR" sz="1400" dirty="0" err="1"/>
              <a:t>Controlling</a:t>
            </a:r>
            <a:r>
              <a:rPr lang="fr-FR" sz="1400" dirty="0"/>
              <a:t> </a:t>
            </a:r>
            <a:r>
              <a:rPr lang="fr-FR" sz="1400" dirty="0" err="1"/>
              <a:t>where</a:t>
            </a:r>
            <a:r>
              <a:rPr lang="fr-FR" sz="1400" dirty="0"/>
              <a:t> a variable </a:t>
            </a:r>
            <a:r>
              <a:rPr lang="fr-FR" sz="1400" dirty="0" err="1"/>
              <a:t>is</a:t>
            </a:r>
            <a:r>
              <a:rPr lang="fr-FR" sz="1400" dirty="0"/>
              <a:t> </a:t>
            </a:r>
            <a:r>
              <a:rPr lang="fr-FR" sz="1400" dirty="0" err="1"/>
              <a:t>constrained</a:t>
            </a:r>
            <a:r>
              <a:rPr lang="fr-FR" sz="1400" dirty="0"/>
              <a:t> and </a:t>
            </a:r>
            <a:r>
              <a:rPr lang="fr-FR" sz="1400" dirty="0" err="1"/>
              <a:t>where</a:t>
            </a:r>
            <a:r>
              <a:rPr lang="fr-FR" sz="1400" dirty="0"/>
              <a:t> </a:t>
            </a:r>
            <a:r>
              <a:rPr lang="fr-FR" sz="1400" dirty="0" err="1"/>
              <a:t>it</a:t>
            </a:r>
            <a:r>
              <a:rPr lang="fr-FR" sz="1400" dirty="0"/>
              <a:t> </a:t>
            </a:r>
            <a:r>
              <a:rPr lang="fr-FR" sz="1400" dirty="0" err="1"/>
              <a:t>is</a:t>
            </a:r>
            <a:r>
              <a:rPr lang="fr-FR" sz="1400" dirty="0"/>
              <a:t> </a:t>
            </a:r>
            <a:r>
              <a:rPr lang="fr-FR" sz="1400" dirty="0" err="1"/>
              <a:t>just</a:t>
            </a:r>
            <a:r>
              <a:rPr lang="fr-FR" sz="1400" dirty="0"/>
              <a:t> </a:t>
            </a:r>
            <a:r>
              <a:rPr lang="fr-FR" sz="1400" dirty="0" err="1"/>
              <a:t>read</a:t>
            </a:r>
            <a:r>
              <a:rPr lang="fr-FR" sz="1400" dirty="0"/>
              <a:t> (as in Mercury)</a:t>
            </a:r>
          </a:p>
          <a:p>
            <a:pPr lvl="1"/>
            <a:r>
              <a:rPr lang="fr-FR" sz="1400" dirty="0" err="1"/>
              <a:t>Infered</a:t>
            </a:r>
            <a:r>
              <a:rPr lang="fr-FR" sz="1400" dirty="0"/>
              <a:t> </a:t>
            </a:r>
            <a:r>
              <a:rPr lang="fr-FR" sz="1400" dirty="0" err="1"/>
              <a:t>according</a:t>
            </a:r>
            <a:r>
              <a:rPr lang="fr-FR" sz="1400" dirty="0"/>
              <a:t> to </a:t>
            </a:r>
            <a:r>
              <a:rPr lang="fr-FR" sz="1400" dirty="0" err="1"/>
              <a:t>typing</a:t>
            </a:r>
            <a:r>
              <a:rPr lang="fr-FR" sz="1400" dirty="0"/>
              <a:t> and propagation </a:t>
            </a:r>
            <a:r>
              <a:rPr lang="fr-FR" sz="1400" dirty="0" err="1"/>
              <a:t>rules</a:t>
            </a:r>
            <a:endParaRPr lang="fr-FR" sz="1400" dirty="0"/>
          </a:p>
          <a:p>
            <a:r>
              <a:rPr lang="fr-FR" sz="1800" dirty="0"/>
              <a:t>Default </a:t>
            </a:r>
            <a:r>
              <a:rPr lang="fr-FR" sz="1800" dirty="0" err="1"/>
              <a:t>behavior</a:t>
            </a:r>
            <a:endParaRPr lang="fr-FR" sz="1800" dirty="0"/>
          </a:p>
          <a:p>
            <a:pPr lvl="1"/>
            <a:r>
              <a:rPr lang="fr-FR" sz="1400" dirty="0"/>
              <a:t>A variable </a:t>
            </a:r>
            <a:r>
              <a:rPr lang="fr-FR" sz="1400" dirty="0" err="1"/>
              <a:t>may</a:t>
            </a:r>
            <a:r>
              <a:rPr lang="fr-FR" sz="1400" dirty="0"/>
              <a:t> </a:t>
            </a:r>
            <a:r>
              <a:rPr lang="fr-FR" sz="1400" dirty="0" err="1"/>
              <a:t>remain</a:t>
            </a:r>
            <a:r>
              <a:rPr lang="fr-FR" sz="1400" dirty="0"/>
              <a:t> stable or </a:t>
            </a:r>
            <a:r>
              <a:rPr lang="fr-FR" sz="1400" dirty="0" err="1"/>
              <a:t>take</a:t>
            </a:r>
            <a:r>
              <a:rPr lang="fr-FR" sz="1400" dirty="0"/>
              <a:t> a </a:t>
            </a:r>
            <a:r>
              <a:rPr lang="fr-FR" sz="1400" dirty="0" err="1"/>
              <a:t>defaut</a:t>
            </a:r>
            <a:r>
              <a:rPr lang="fr-FR" sz="1400" dirty="0"/>
              <a:t> value </a:t>
            </a:r>
            <a:r>
              <a:rPr lang="fr-FR" sz="1400" dirty="0" err="1"/>
              <a:t>when</a:t>
            </a:r>
            <a:r>
              <a:rPr lang="fr-FR" sz="1400" dirty="0"/>
              <a:t> « </a:t>
            </a:r>
            <a:r>
              <a:rPr lang="fr-FR" sz="1400" dirty="0" err="1"/>
              <a:t>nothing</a:t>
            </a:r>
            <a:r>
              <a:rPr lang="fr-FR" sz="1400" dirty="0"/>
              <a:t> </a:t>
            </a:r>
            <a:r>
              <a:rPr lang="fr-FR" sz="1400" dirty="0" err="1"/>
              <a:t>is</a:t>
            </a:r>
            <a:r>
              <a:rPr lang="fr-FR" sz="1400" dirty="0"/>
              <a:t> </a:t>
            </a:r>
            <a:r>
              <a:rPr lang="fr-FR" sz="1400" dirty="0" err="1"/>
              <a:t>said</a:t>
            </a:r>
            <a:r>
              <a:rPr lang="fr-FR" sz="1400" dirty="0"/>
              <a:t> on </a:t>
            </a:r>
            <a:r>
              <a:rPr lang="fr-FR" sz="1400" dirty="0" err="1"/>
              <a:t>it</a:t>
            </a:r>
            <a:r>
              <a:rPr lang="fr-FR" sz="1400" dirty="0"/>
              <a:t> »</a:t>
            </a:r>
          </a:p>
          <a:p>
            <a:pPr lvl="1"/>
            <a:r>
              <a:rPr lang="fr-FR" sz="1400" dirty="0" err="1"/>
              <a:t>Involves</a:t>
            </a:r>
            <a:r>
              <a:rPr lang="fr-FR" sz="1400" dirty="0"/>
              <a:t> </a:t>
            </a:r>
            <a:r>
              <a:rPr lang="fr-FR" sz="1400" dirty="0" err="1"/>
              <a:t>typing</a:t>
            </a:r>
            <a:r>
              <a:rPr lang="fr-FR" sz="1400" dirty="0"/>
              <a:t> </a:t>
            </a:r>
            <a:r>
              <a:rPr lang="fr-FR" sz="1400" dirty="0" err="1"/>
              <a:t>rules</a:t>
            </a:r>
            <a:endParaRPr lang="fr-FR" sz="1400" dirty="0"/>
          </a:p>
          <a:p>
            <a:r>
              <a:rPr lang="fr-FR" sz="1800" dirty="0" err="1"/>
              <a:t>Transforming</a:t>
            </a:r>
            <a:r>
              <a:rPr lang="fr-FR" sz="1800" dirty="0"/>
              <a:t> </a:t>
            </a:r>
            <a:r>
              <a:rPr lang="fr-FR" sz="1800" dirty="0" err="1"/>
              <a:t>random</a:t>
            </a:r>
            <a:r>
              <a:rPr lang="fr-FR" sz="1800" dirty="0"/>
              <a:t> signal </a:t>
            </a:r>
            <a:r>
              <a:rPr lang="fr-FR" sz="1800" dirty="0" err="1"/>
              <a:t>generators</a:t>
            </a:r>
            <a:r>
              <a:rPr lang="fr-FR" sz="1800" dirty="0"/>
              <a:t> as </a:t>
            </a:r>
            <a:r>
              <a:rPr lang="fr-FR" sz="1800" dirty="0" err="1"/>
              <a:t>deterministic</a:t>
            </a:r>
            <a:r>
              <a:rPr lang="fr-FR" sz="1800" dirty="0"/>
              <a:t> signal </a:t>
            </a:r>
            <a:r>
              <a:rPr lang="fr-FR" sz="1800" dirty="0" err="1"/>
              <a:t>observers</a:t>
            </a:r>
            <a:endParaRPr lang="fr-FR" sz="1800" dirty="0"/>
          </a:p>
          <a:p>
            <a:endParaRPr lang="fr-FR" sz="1400" dirty="0"/>
          </a:p>
          <a:p>
            <a:pPr marL="457200" lvl="1" indent="0">
              <a:buNone/>
            </a:pPr>
            <a:endParaRPr lang="fr-FR" sz="1400" dirty="0"/>
          </a:p>
          <a:p>
            <a:pPr marL="0" indent="0">
              <a:buFont typeface="Wingdings" panose="05000000000000000000" pitchFamily="2" charset="2"/>
              <a:buNone/>
            </a:pPr>
            <a:endParaRPr lang="fr-FR" dirty="0"/>
          </a:p>
        </p:txBody>
      </p:sp>
    </p:spTree>
    <p:extLst>
      <p:ext uri="{BB962C8B-B14F-4D97-AF65-F5344CB8AC3E}">
        <p14:creationId xmlns:p14="http://schemas.microsoft.com/office/powerpoint/2010/main" val="315898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itre 1"/>
          <p:cNvSpPr>
            <a:spLocks noGrp="1"/>
          </p:cNvSpPr>
          <p:nvPr>
            <p:ph type="title"/>
          </p:nvPr>
        </p:nvSpPr>
        <p:spPr/>
        <p:txBody>
          <a:bodyPr/>
          <a:lstStyle/>
          <a:p>
            <a:r>
              <a:rPr lang="en-GB" altLang="fr-FR"/>
              <a:t>Argosim Company Profile</a:t>
            </a:r>
          </a:p>
        </p:txBody>
      </p:sp>
      <p:pic>
        <p:nvPicPr>
          <p:cNvPr id="11" name="Picture 10">
            <a:extLst>
              <a:ext uri="{FF2B5EF4-FFF2-40B4-BE49-F238E27FC236}">
                <a16:creationId xmlns:a16="http://schemas.microsoft.com/office/drawing/2014/main" id="{5D490354-9CE9-4851-837E-59DF17A69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453" y="4112474"/>
            <a:ext cx="4203897" cy="2197659"/>
          </a:xfrm>
          <a:prstGeom prst="rect">
            <a:avLst/>
          </a:prstGeom>
        </p:spPr>
      </p:pic>
      <p:sp>
        <p:nvSpPr>
          <p:cNvPr id="2" name="Rectangle 1">
            <a:extLst>
              <a:ext uri="{FF2B5EF4-FFF2-40B4-BE49-F238E27FC236}">
                <a16:creationId xmlns:a16="http://schemas.microsoft.com/office/drawing/2014/main" id="{862685B3-DB0E-4E12-9D86-F479CA976B7B}"/>
              </a:ext>
            </a:extLst>
          </p:cNvPr>
          <p:cNvSpPr/>
          <p:nvPr/>
        </p:nvSpPr>
        <p:spPr>
          <a:xfrm>
            <a:off x="1302690" y="709792"/>
            <a:ext cx="8927159" cy="3416320"/>
          </a:xfrm>
          <a:prstGeom prst="rect">
            <a:avLst/>
          </a:prstGeom>
        </p:spPr>
        <p:txBody>
          <a:bodyPr wrap="square">
            <a:spAutoFit/>
          </a:bodyPr>
          <a:lstStyle/>
          <a:p>
            <a:r>
              <a:rPr lang="fr-FR" dirty="0">
                <a:solidFill>
                  <a:schemeClr val="tx2">
                    <a:lumMod val="75000"/>
                  </a:schemeClr>
                </a:solidFill>
                <a:latin typeface="Century Gothic" panose="020B0502020202020204" pitchFamily="34" charset="0"/>
              </a:rPr>
              <a:t>ARGOSIM: </a:t>
            </a:r>
            <a:r>
              <a:rPr lang="fr-FR" dirty="0" err="1">
                <a:solidFill>
                  <a:schemeClr val="tx2">
                    <a:lumMod val="75000"/>
                  </a:schemeClr>
                </a:solidFill>
                <a:latin typeface="Century Gothic" panose="020B0502020202020204" pitchFamily="34" charset="0"/>
              </a:rPr>
              <a:t>Independant</a:t>
            </a:r>
            <a:r>
              <a:rPr lang="fr-FR" dirty="0">
                <a:solidFill>
                  <a:schemeClr val="tx2">
                    <a:lumMod val="75000"/>
                  </a:schemeClr>
                </a:solidFill>
                <a:latin typeface="Century Gothic" panose="020B0502020202020204" pitchFamily="34" charset="0"/>
              </a:rPr>
              <a:t> Software </a:t>
            </a:r>
            <a:r>
              <a:rPr lang="fr-FR" dirty="0" err="1">
                <a:solidFill>
                  <a:schemeClr val="tx2">
                    <a:lumMod val="75000"/>
                  </a:schemeClr>
                </a:solidFill>
                <a:latin typeface="Century Gothic" panose="020B0502020202020204" pitchFamily="34" charset="0"/>
              </a:rPr>
              <a:t>Vendor</a:t>
            </a:r>
            <a:r>
              <a:rPr lang="fr-FR" dirty="0">
                <a:solidFill>
                  <a:schemeClr val="tx2">
                    <a:lumMod val="75000"/>
                  </a:schemeClr>
                </a:solidFill>
                <a:latin typeface="Century Gothic" panose="020B0502020202020204" pitchFamily="34" charset="0"/>
              </a:rPr>
              <a:t> </a:t>
            </a:r>
            <a:r>
              <a:rPr lang="fr-FR" dirty="0" err="1">
                <a:solidFill>
                  <a:schemeClr val="tx2">
                    <a:lumMod val="75000"/>
                  </a:schemeClr>
                </a:solidFill>
                <a:latin typeface="Century Gothic" panose="020B0502020202020204" pitchFamily="34" charset="0"/>
              </a:rPr>
              <a:t>created</a:t>
            </a:r>
            <a:r>
              <a:rPr lang="fr-FR" dirty="0">
                <a:solidFill>
                  <a:schemeClr val="tx2">
                    <a:lumMod val="75000"/>
                  </a:schemeClr>
                </a:solidFill>
                <a:latin typeface="Century Gothic" panose="020B0502020202020204" pitchFamily="34" charset="0"/>
              </a:rPr>
              <a:t> in 2013</a:t>
            </a:r>
          </a:p>
          <a:p>
            <a:pPr lvl="1"/>
            <a:r>
              <a:rPr lang="fr-FR" dirty="0">
                <a:solidFill>
                  <a:schemeClr val="tx2">
                    <a:lumMod val="75000"/>
                  </a:schemeClr>
                </a:solidFill>
                <a:latin typeface="Century Gothic" panose="020B0502020202020204" pitchFamily="34" charset="0"/>
              </a:rPr>
              <a:t>	Etienne </a:t>
            </a:r>
            <a:r>
              <a:rPr lang="fr-FR" dirty="0" err="1">
                <a:solidFill>
                  <a:schemeClr val="tx2">
                    <a:lumMod val="75000"/>
                  </a:schemeClr>
                </a:solidFill>
                <a:latin typeface="Century Gothic" panose="020B0502020202020204" pitchFamily="34" charset="0"/>
              </a:rPr>
              <a:t>Closse</a:t>
            </a:r>
            <a:r>
              <a:rPr lang="fr-FR" dirty="0">
                <a:solidFill>
                  <a:schemeClr val="tx2">
                    <a:lumMod val="75000"/>
                  </a:schemeClr>
                </a:solidFill>
                <a:latin typeface="Century Gothic" panose="020B0502020202020204" pitchFamily="34" charset="0"/>
              </a:rPr>
              <a:t>		(… - France Telecom – </a:t>
            </a:r>
            <a:r>
              <a:rPr lang="fr-FR" dirty="0" err="1">
                <a:solidFill>
                  <a:schemeClr val="tx2">
                    <a:lumMod val="75000"/>
                  </a:schemeClr>
                </a:solidFill>
                <a:latin typeface="Century Gothic" panose="020B0502020202020204" pitchFamily="34" charset="0"/>
              </a:rPr>
              <a:t>Athys</a:t>
            </a:r>
            <a:r>
              <a:rPr lang="fr-FR" dirty="0">
                <a:solidFill>
                  <a:schemeClr val="tx2">
                    <a:lumMod val="75000"/>
                  </a:schemeClr>
                </a:solidFill>
                <a:latin typeface="Century Gothic" panose="020B0502020202020204" pitchFamily="34" charset="0"/>
              </a:rPr>
              <a:t> – DS)</a:t>
            </a:r>
          </a:p>
          <a:p>
            <a:pPr lvl="1"/>
            <a:r>
              <a:rPr lang="fr-FR" dirty="0">
                <a:solidFill>
                  <a:schemeClr val="tx2">
                    <a:lumMod val="75000"/>
                  </a:schemeClr>
                </a:solidFill>
                <a:latin typeface="Century Gothic" panose="020B0502020202020204" pitchFamily="34" charset="0"/>
              </a:rPr>
              <a:t>	Daniel Weil			(PhD France Telecom – </a:t>
            </a:r>
            <a:r>
              <a:rPr lang="fr-FR" dirty="0" err="1">
                <a:solidFill>
                  <a:schemeClr val="tx2">
                    <a:lumMod val="75000"/>
                  </a:schemeClr>
                </a:solidFill>
                <a:latin typeface="Century Gothic" panose="020B0502020202020204" pitchFamily="34" charset="0"/>
              </a:rPr>
              <a:t>Athys</a:t>
            </a:r>
            <a:r>
              <a:rPr lang="fr-FR" dirty="0">
                <a:solidFill>
                  <a:schemeClr val="tx2">
                    <a:lumMod val="75000"/>
                  </a:schemeClr>
                </a:solidFill>
                <a:latin typeface="Century Gothic" panose="020B0502020202020204" pitchFamily="34" charset="0"/>
              </a:rPr>
              <a:t> – DS)</a:t>
            </a:r>
          </a:p>
          <a:p>
            <a:pPr lvl="1"/>
            <a:r>
              <a:rPr lang="fr-FR" dirty="0">
                <a:solidFill>
                  <a:schemeClr val="tx2">
                    <a:lumMod val="75000"/>
                  </a:schemeClr>
                </a:solidFill>
                <a:latin typeface="Century Gothic" panose="020B0502020202020204" pitchFamily="34" charset="0"/>
              </a:rPr>
              <a:t>	Fabien Gaucher		(PhD </a:t>
            </a:r>
            <a:r>
              <a:rPr lang="fr-FR" dirty="0" err="1">
                <a:solidFill>
                  <a:schemeClr val="tx2">
                    <a:lumMod val="75000"/>
                  </a:schemeClr>
                </a:solidFill>
                <a:latin typeface="Century Gothic" panose="020B0502020202020204" pitchFamily="34" charset="0"/>
              </a:rPr>
              <a:t>Verimag</a:t>
            </a:r>
            <a:r>
              <a:rPr lang="fr-FR" dirty="0">
                <a:solidFill>
                  <a:schemeClr val="tx2">
                    <a:lumMod val="75000"/>
                  </a:schemeClr>
                </a:solidFill>
                <a:latin typeface="Century Gothic" panose="020B0502020202020204" pitchFamily="34" charset="0"/>
              </a:rPr>
              <a:t> – </a:t>
            </a:r>
            <a:r>
              <a:rPr lang="fr-FR" dirty="0" err="1">
                <a:solidFill>
                  <a:schemeClr val="tx2">
                    <a:lumMod val="75000"/>
                  </a:schemeClr>
                </a:solidFill>
                <a:latin typeface="Century Gothic" panose="020B0502020202020204" pitchFamily="34" charset="0"/>
              </a:rPr>
              <a:t>Athys</a:t>
            </a:r>
            <a:r>
              <a:rPr lang="fr-FR" dirty="0">
                <a:solidFill>
                  <a:schemeClr val="tx2">
                    <a:lumMod val="75000"/>
                  </a:schemeClr>
                </a:solidFill>
                <a:latin typeface="Century Gothic" panose="020B0502020202020204" pitchFamily="34" charset="0"/>
              </a:rPr>
              <a:t> – DS)</a:t>
            </a:r>
          </a:p>
          <a:p>
            <a:pPr lvl="1"/>
            <a:r>
              <a:rPr lang="fr-FR" dirty="0">
                <a:solidFill>
                  <a:schemeClr val="tx2">
                    <a:lumMod val="75000"/>
                  </a:schemeClr>
                </a:solidFill>
                <a:latin typeface="Century Gothic" panose="020B0502020202020204" pitchFamily="34" charset="0"/>
              </a:rPr>
              <a:t>	Bertrand Jeannet	(PhD </a:t>
            </a:r>
            <a:r>
              <a:rPr lang="fr-FR" dirty="0" err="1">
                <a:solidFill>
                  <a:schemeClr val="tx2">
                    <a:lumMod val="75000"/>
                  </a:schemeClr>
                </a:solidFill>
                <a:latin typeface="Century Gothic" panose="020B0502020202020204" pitchFamily="34" charset="0"/>
              </a:rPr>
              <a:t>Verimag</a:t>
            </a:r>
            <a:r>
              <a:rPr lang="fr-FR" dirty="0">
                <a:solidFill>
                  <a:schemeClr val="tx2">
                    <a:lumMod val="75000"/>
                  </a:schemeClr>
                </a:solidFill>
                <a:latin typeface="Century Gothic" panose="020B0502020202020204" pitchFamily="34" charset="0"/>
              </a:rPr>
              <a:t> – INRIA)</a:t>
            </a:r>
          </a:p>
          <a:p>
            <a:pPr lvl="1"/>
            <a:endParaRPr lang="fr-FR" dirty="0">
              <a:solidFill>
                <a:schemeClr val="tx2">
                  <a:lumMod val="75000"/>
                </a:schemeClr>
              </a:solidFill>
              <a:latin typeface="Century Gothic" panose="020B0502020202020204" pitchFamily="34" charset="0"/>
            </a:endParaRPr>
          </a:p>
          <a:p>
            <a:pPr algn="ctr"/>
            <a:r>
              <a:rPr lang="fr-FR" sz="1600" b="1" dirty="0">
                <a:solidFill>
                  <a:schemeClr val="tx2">
                    <a:lumMod val="75000"/>
                  </a:schemeClr>
                </a:solidFill>
                <a:latin typeface="Century Gothic" panose="020B0502020202020204" pitchFamily="34" charset="0"/>
              </a:rPr>
              <a:t>	</a:t>
            </a:r>
            <a:r>
              <a:rPr lang="fr-FR" dirty="0" err="1">
                <a:solidFill>
                  <a:schemeClr val="tx2">
                    <a:lumMod val="75000"/>
                  </a:schemeClr>
                </a:solidFill>
                <a:latin typeface="Century Gothic" panose="020B0502020202020204" pitchFamily="34" charset="0"/>
              </a:rPr>
              <a:t>Technology</a:t>
            </a:r>
            <a:r>
              <a:rPr lang="fr-FR" dirty="0">
                <a:solidFill>
                  <a:schemeClr val="tx2">
                    <a:lumMod val="75000"/>
                  </a:schemeClr>
                </a:solidFill>
                <a:latin typeface="Century Gothic" panose="020B0502020202020204" pitchFamily="34" charset="0"/>
              </a:rPr>
              <a:t> </a:t>
            </a:r>
            <a:r>
              <a:rPr lang="fr-FR" dirty="0" err="1">
                <a:solidFill>
                  <a:schemeClr val="tx2">
                    <a:lumMod val="75000"/>
                  </a:schemeClr>
                </a:solidFill>
                <a:latin typeface="Century Gothic" panose="020B0502020202020204" pitchFamily="34" charset="0"/>
              </a:rPr>
              <a:t>based</a:t>
            </a:r>
            <a:r>
              <a:rPr lang="fr-FR" dirty="0">
                <a:solidFill>
                  <a:schemeClr val="tx2">
                    <a:lumMod val="75000"/>
                  </a:schemeClr>
                </a:solidFill>
                <a:latin typeface="Century Gothic" panose="020B0502020202020204" pitchFamily="34" charset="0"/>
              </a:rPr>
              <a:t> on </a:t>
            </a:r>
            <a:r>
              <a:rPr lang="fr-FR" dirty="0" err="1">
                <a:solidFill>
                  <a:schemeClr val="tx2">
                    <a:lumMod val="75000"/>
                  </a:schemeClr>
                </a:solidFill>
                <a:latin typeface="Century Gothic" panose="020B0502020202020204" pitchFamily="34" charset="0"/>
              </a:rPr>
              <a:t>academic</a:t>
            </a:r>
            <a:r>
              <a:rPr lang="fr-FR" dirty="0">
                <a:solidFill>
                  <a:schemeClr val="tx2">
                    <a:lumMod val="75000"/>
                  </a:schemeClr>
                </a:solidFill>
                <a:latin typeface="Century Gothic" panose="020B0502020202020204" pitchFamily="34" charset="0"/>
              </a:rPr>
              <a:t> </a:t>
            </a:r>
            <a:r>
              <a:rPr lang="fr-FR" dirty="0" err="1">
                <a:solidFill>
                  <a:schemeClr val="tx2">
                    <a:lumMod val="75000"/>
                  </a:schemeClr>
                </a:solidFill>
                <a:latin typeface="Century Gothic" panose="020B0502020202020204" pitchFamily="34" charset="0"/>
              </a:rPr>
              <a:t>research</a:t>
            </a:r>
            <a:r>
              <a:rPr lang="fr-FR" dirty="0">
                <a:solidFill>
                  <a:schemeClr val="tx2">
                    <a:lumMod val="75000"/>
                  </a:schemeClr>
                </a:solidFill>
                <a:latin typeface="Century Gothic" panose="020B0502020202020204" pitchFamily="34" charset="0"/>
              </a:rPr>
              <a:t> </a:t>
            </a:r>
            <a:r>
              <a:rPr lang="fr-FR" dirty="0" err="1">
                <a:solidFill>
                  <a:schemeClr val="tx2">
                    <a:lumMod val="75000"/>
                  </a:schemeClr>
                </a:solidFill>
                <a:latin typeface="Century Gothic" panose="020B0502020202020204" pitchFamily="34" charset="0"/>
              </a:rPr>
              <a:t>results</a:t>
            </a:r>
            <a:r>
              <a:rPr lang="fr-FR" dirty="0">
                <a:solidFill>
                  <a:schemeClr val="tx2">
                    <a:lumMod val="75000"/>
                  </a:schemeClr>
                </a:solidFill>
                <a:latin typeface="Century Gothic" panose="020B0502020202020204" pitchFamily="34" charset="0"/>
              </a:rPr>
              <a:t>: VERIMAG / ENS / INRIA</a:t>
            </a:r>
          </a:p>
          <a:p>
            <a:pPr algn="ctr"/>
            <a:r>
              <a:rPr lang="en-GB" dirty="0">
                <a:latin typeface="Century Gothic" panose="020B0502020202020204" pitchFamily="34" charset="0"/>
              </a:rPr>
              <a:t> </a:t>
            </a:r>
          </a:p>
          <a:p>
            <a:pPr algn="ctr"/>
            <a:r>
              <a:rPr lang="en-GB" dirty="0">
                <a:solidFill>
                  <a:schemeClr val="tx2">
                    <a:lumMod val="75000"/>
                  </a:schemeClr>
                </a:solidFill>
                <a:latin typeface="Century Gothic" panose="020B0502020202020204" pitchFamily="34" charset="0"/>
              </a:rPr>
              <a:t>STIMULUS released in early 2015.</a:t>
            </a:r>
          </a:p>
          <a:p>
            <a:pPr algn="ctr"/>
            <a:r>
              <a:rPr lang="en-GB" dirty="0">
                <a:solidFill>
                  <a:schemeClr val="tx2">
                    <a:lumMod val="75000"/>
                  </a:schemeClr>
                </a:solidFill>
                <a:latin typeface="Century Gothic" panose="020B0502020202020204" pitchFamily="34" charset="0"/>
              </a:rPr>
              <a:t>STIMULUS users in automotive, transportation, avionics, energy.</a:t>
            </a:r>
          </a:p>
          <a:p>
            <a:pPr algn="ctr"/>
            <a:endParaRPr lang="en-GB" dirty="0">
              <a:solidFill>
                <a:schemeClr val="tx2">
                  <a:lumMod val="75000"/>
                </a:schemeClr>
              </a:solidFill>
              <a:latin typeface="Century Gothic" panose="020B0502020202020204" pitchFamily="34" charset="0"/>
            </a:endParaRPr>
          </a:p>
          <a:p>
            <a:pPr algn="ctr"/>
            <a:r>
              <a:rPr lang="en-GB" dirty="0">
                <a:solidFill>
                  <a:schemeClr val="tx2">
                    <a:lumMod val="75000"/>
                  </a:schemeClr>
                </a:solidFill>
                <a:latin typeface="Century Gothic" panose="020B0502020202020204" pitchFamily="34" charset="0"/>
              </a:rPr>
              <a:t>International presence.</a:t>
            </a:r>
            <a:endParaRPr lang="fr-FR"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236792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25C72-31E2-4B73-9319-7B38242C43D9}"/>
              </a:ext>
            </a:extLst>
          </p:cNvPr>
          <p:cNvSpPr>
            <a:spLocks noGrp="1"/>
          </p:cNvSpPr>
          <p:nvPr>
            <p:ph type="title"/>
          </p:nvPr>
        </p:nvSpPr>
        <p:spPr/>
        <p:txBody>
          <a:bodyPr/>
          <a:lstStyle/>
          <a:p>
            <a:r>
              <a:rPr lang="en-GB" dirty="0"/>
              <a:t>STIMULUS Users</a:t>
            </a:r>
          </a:p>
        </p:txBody>
      </p:sp>
      <p:grpSp>
        <p:nvGrpSpPr>
          <p:cNvPr id="8" name="Groupe 7"/>
          <p:cNvGrpSpPr/>
          <p:nvPr/>
        </p:nvGrpSpPr>
        <p:grpSpPr>
          <a:xfrm>
            <a:off x="1043395" y="3906636"/>
            <a:ext cx="1135334" cy="817022"/>
            <a:chOff x="952500" y="1509712"/>
            <a:chExt cx="7239000" cy="3838575"/>
          </a:xfrm>
        </p:grpSpPr>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1509712"/>
              <a:ext cx="7239000" cy="3838575"/>
            </a:xfrm>
            <a:prstGeom prst="rect">
              <a:avLst/>
            </a:prstGeom>
          </p:spPr>
        </p:pic>
        <p:sp>
          <p:nvSpPr>
            <p:cNvPr id="10" name="Rectangle 9"/>
            <p:cNvSpPr/>
            <p:nvPr/>
          </p:nvSpPr>
          <p:spPr>
            <a:xfrm>
              <a:off x="7880903" y="1522093"/>
              <a:ext cx="292826" cy="2579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grpSp>
      <p:pic>
        <p:nvPicPr>
          <p:cNvPr id="11" name="Picture 12" descr="http://upload.wikimedia.org/wikipedia/fr/3/3e/Safran_-_logo_201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4560" y="4974706"/>
            <a:ext cx="2151224" cy="514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lesideesquonaime.com/wp-content/uploads/2014/05/Logo_EDF_1.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412198" y="2884149"/>
            <a:ext cx="908281" cy="11803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www.savezvousque.fr/wp-content/uploads/2011/04/logo_RATP.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55814" y="3932585"/>
            <a:ext cx="963684" cy="95645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93434" y="4917435"/>
            <a:ext cx="2432734" cy="795700"/>
          </a:xfrm>
          <a:prstGeom prst="rect">
            <a:avLst/>
          </a:prstGeom>
        </p:spPr>
      </p:pic>
      <p:grpSp>
        <p:nvGrpSpPr>
          <p:cNvPr id="16" name="Groupe 15"/>
          <p:cNvGrpSpPr/>
          <p:nvPr/>
        </p:nvGrpSpPr>
        <p:grpSpPr>
          <a:xfrm>
            <a:off x="772680" y="941618"/>
            <a:ext cx="2658513" cy="622273"/>
            <a:chOff x="172073" y="6172667"/>
            <a:chExt cx="3889850" cy="589331"/>
          </a:xfrm>
        </p:grpSpPr>
        <p:sp>
          <p:nvSpPr>
            <p:cNvPr id="17" name="Rectangle 16"/>
            <p:cNvSpPr/>
            <p:nvPr/>
          </p:nvSpPr>
          <p:spPr>
            <a:xfrm>
              <a:off x="172073" y="6172667"/>
              <a:ext cx="3889850" cy="5893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fr-FR"/>
            </a:p>
          </p:txBody>
        </p:sp>
        <p:pic>
          <p:nvPicPr>
            <p:cNvPr id="18" name="Picture 2" descr="Afficher l'image d'origin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7975" y="6182853"/>
              <a:ext cx="3753948" cy="568958"/>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Image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29911" y="5639870"/>
            <a:ext cx="1721777" cy="500480"/>
          </a:xfrm>
          <a:prstGeom prst="rect">
            <a:avLst/>
          </a:prstGeom>
        </p:spPr>
      </p:pic>
      <p:pic>
        <p:nvPicPr>
          <p:cNvPr id="21" name="Picture 2" descr="Afficher l'image d'origine"/>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06194" y="3065357"/>
            <a:ext cx="2394265" cy="56100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2" name="Picture 2" descr="Afficher l'image d'origin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01156" y="2826063"/>
            <a:ext cx="2233419" cy="8497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fficher l'image d'origin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462432" y="2092761"/>
            <a:ext cx="2323862" cy="719111"/>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6"/>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988277" y="2122853"/>
            <a:ext cx="1586227" cy="442781"/>
          </a:xfrm>
          <a:prstGeom prst="rect">
            <a:avLst/>
          </a:prstGeom>
        </p:spPr>
      </p:pic>
      <p:pic>
        <p:nvPicPr>
          <p:cNvPr id="33" name="Image 3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250396" y="4191450"/>
            <a:ext cx="1928348" cy="445930"/>
          </a:xfrm>
          <a:prstGeom prst="rect">
            <a:avLst/>
          </a:prstGeom>
        </p:spPr>
      </p:pic>
      <p:pic>
        <p:nvPicPr>
          <p:cNvPr id="36" name="Image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36295" y="898708"/>
            <a:ext cx="2391284" cy="899856"/>
          </a:xfrm>
          <a:prstGeom prst="rect">
            <a:avLst/>
          </a:prstGeom>
        </p:spPr>
      </p:pic>
      <p:pic>
        <p:nvPicPr>
          <p:cNvPr id="37" name="Image 3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482462" y="971128"/>
            <a:ext cx="718617" cy="718617"/>
          </a:xfrm>
          <a:prstGeom prst="rect">
            <a:avLst/>
          </a:prstGeom>
        </p:spPr>
      </p:pic>
      <p:pic>
        <p:nvPicPr>
          <p:cNvPr id="38" name="Image 37">
            <a:extLst>
              <a:ext uri="{FF2B5EF4-FFF2-40B4-BE49-F238E27FC236}">
                <a16:creationId xmlns:a16="http://schemas.microsoft.com/office/drawing/2014/main" id="{0C1AA031-D072-4358-9FE9-C82150E8A08A}"/>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37526" y="1895018"/>
            <a:ext cx="1970712" cy="448403"/>
          </a:xfrm>
          <a:prstGeom prst="rect">
            <a:avLst/>
          </a:prstGeom>
        </p:spPr>
      </p:pic>
      <p:pic>
        <p:nvPicPr>
          <p:cNvPr id="40" name="Image 39">
            <a:extLst>
              <a:ext uri="{FF2B5EF4-FFF2-40B4-BE49-F238E27FC236}">
                <a16:creationId xmlns:a16="http://schemas.microsoft.com/office/drawing/2014/main" id="{08EB01AE-39D0-4D36-B7FE-A9DE56209C53}"/>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7473462" y="4262080"/>
            <a:ext cx="1992954" cy="297465"/>
          </a:xfrm>
          <a:prstGeom prst="rect">
            <a:avLst/>
          </a:prstGeom>
        </p:spPr>
      </p:pic>
      <p:pic>
        <p:nvPicPr>
          <p:cNvPr id="42" name="Image 41">
            <a:extLst>
              <a:ext uri="{FF2B5EF4-FFF2-40B4-BE49-F238E27FC236}">
                <a16:creationId xmlns:a16="http://schemas.microsoft.com/office/drawing/2014/main" id="{14834651-06DA-4A19-A8E6-4AF988E54F3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714184" y="4072132"/>
            <a:ext cx="1256210" cy="590839"/>
          </a:xfrm>
          <a:prstGeom prst="rect">
            <a:avLst/>
          </a:prstGeom>
        </p:spPr>
      </p:pic>
      <p:pic>
        <p:nvPicPr>
          <p:cNvPr id="43" name="Image 42">
            <a:extLst>
              <a:ext uri="{FF2B5EF4-FFF2-40B4-BE49-F238E27FC236}">
                <a16:creationId xmlns:a16="http://schemas.microsoft.com/office/drawing/2014/main" id="{DDA40425-7CE2-4B32-95F0-2FBDEC5E700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858842" y="822465"/>
            <a:ext cx="1031330" cy="856003"/>
          </a:xfrm>
          <a:prstGeom prst="rect">
            <a:avLst/>
          </a:prstGeom>
        </p:spPr>
      </p:pic>
      <p:pic>
        <p:nvPicPr>
          <p:cNvPr id="1026" name="Picture 2" descr="Résultat de recherche d'images"/>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744254" y="2884149"/>
            <a:ext cx="1090182" cy="10715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5">
            <a:extLst>
              <a:ext uri="{FF2B5EF4-FFF2-40B4-BE49-F238E27FC236}">
                <a16:creationId xmlns:a16="http://schemas.microsoft.com/office/drawing/2014/main" id="{457E1358-2CF9-4D93-95E1-2910A2C6A5DD}"/>
              </a:ext>
            </a:extLst>
          </p:cNvPr>
          <p:cNvSpPr txBox="1"/>
          <p:nvPr/>
        </p:nvSpPr>
        <p:spPr>
          <a:xfrm>
            <a:off x="5271073" y="6327875"/>
            <a:ext cx="1928348" cy="369332"/>
          </a:xfrm>
          <a:prstGeom prst="rect">
            <a:avLst/>
          </a:prstGeom>
          <a:noFill/>
        </p:spPr>
        <p:txBody>
          <a:bodyPr wrap="none" rtlCol="0">
            <a:spAutoFit/>
          </a:bodyPr>
          <a:lstStyle/>
          <a:p>
            <a:r>
              <a:rPr lang="en-GB" dirty="0">
                <a:hlinkClick r:id="rId22"/>
              </a:rPr>
              <a:t>www.argosim.com</a:t>
            </a:r>
            <a:endParaRPr lang="en-GB" dirty="0"/>
          </a:p>
        </p:txBody>
      </p:sp>
      <p:pic>
        <p:nvPicPr>
          <p:cNvPr id="31" name="Image 30">
            <a:extLst>
              <a:ext uri="{FF2B5EF4-FFF2-40B4-BE49-F238E27FC236}">
                <a16:creationId xmlns:a16="http://schemas.microsoft.com/office/drawing/2014/main" id="{14C5DE7D-DE7A-41FE-9757-06DC8328B738}"/>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9898241" y="3132827"/>
            <a:ext cx="1044575" cy="767618"/>
          </a:xfrm>
          <a:prstGeom prst="rect">
            <a:avLst/>
          </a:prstGeom>
        </p:spPr>
      </p:pic>
      <p:pic>
        <p:nvPicPr>
          <p:cNvPr id="32" name="Image 31">
            <a:extLst>
              <a:ext uri="{FF2B5EF4-FFF2-40B4-BE49-F238E27FC236}">
                <a16:creationId xmlns:a16="http://schemas.microsoft.com/office/drawing/2014/main" id="{D87EA920-A8CE-4951-8639-7FA07E216C40}"/>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l="3067" t="32136" r="8844" b="38162"/>
          <a:stretch/>
        </p:blipFill>
        <p:spPr>
          <a:xfrm>
            <a:off x="6367839" y="4962738"/>
            <a:ext cx="1721776" cy="501076"/>
          </a:xfrm>
          <a:prstGeom prst="rect">
            <a:avLst/>
          </a:prstGeom>
        </p:spPr>
      </p:pic>
      <p:pic>
        <p:nvPicPr>
          <p:cNvPr id="34" name="Image 33">
            <a:extLst>
              <a:ext uri="{FF2B5EF4-FFF2-40B4-BE49-F238E27FC236}">
                <a16:creationId xmlns:a16="http://schemas.microsoft.com/office/drawing/2014/main" id="{76A3EAA0-11BA-4F85-9319-FF30A046A599}"/>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364056" y="1834702"/>
            <a:ext cx="918367" cy="1075028"/>
          </a:xfrm>
          <a:prstGeom prst="rect">
            <a:avLst/>
          </a:prstGeom>
        </p:spPr>
      </p:pic>
      <p:pic>
        <p:nvPicPr>
          <p:cNvPr id="35" name="Image 34">
            <a:extLst>
              <a:ext uri="{FF2B5EF4-FFF2-40B4-BE49-F238E27FC236}">
                <a16:creationId xmlns:a16="http://schemas.microsoft.com/office/drawing/2014/main" id="{C4BE48F4-FBE6-4947-9B30-A018819280A8}"/>
              </a:ext>
            </a:extLst>
          </p:cNvPr>
          <p:cNvPicPr>
            <a:picLocks noChangeAspect="1"/>
          </p:cNvPicPr>
          <p:nvPr/>
        </p:nvPicPr>
        <p:blipFill rotWithShape="1">
          <a:blip r:embed="rId26" cstate="email">
            <a:extLst>
              <a:ext uri="{28A0092B-C50C-407E-A947-70E740481C1C}">
                <a14:useLocalDpi xmlns:a14="http://schemas.microsoft.com/office/drawing/2010/main"/>
              </a:ext>
            </a:extLst>
          </a:blip>
          <a:srcRect/>
          <a:stretch/>
        </p:blipFill>
        <p:spPr>
          <a:xfrm>
            <a:off x="8491670" y="4970676"/>
            <a:ext cx="1562801" cy="468560"/>
          </a:xfrm>
          <a:prstGeom prst="rect">
            <a:avLst/>
          </a:prstGeom>
          <a:effectLst/>
        </p:spPr>
      </p:pic>
      <p:pic>
        <p:nvPicPr>
          <p:cNvPr id="39" name="Picture 2" descr="Afficher l'image d'origine">
            <a:extLst>
              <a:ext uri="{FF2B5EF4-FFF2-40B4-BE49-F238E27FC236}">
                <a16:creationId xmlns:a16="http://schemas.microsoft.com/office/drawing/2014/main" id="{AB229CEC-1EA4-4D52-87B1-DAB658112867}"/>
              </a:ext>
            </a:extLst>
          </p:cNvPr>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0606062" y="2013650"/>
            <a:ext cx="969477" cy="65954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708D1915-7A62-4E6E-BF85-21C14061ACDA}"/>
              </a:ext>
            </a:extLst>
          </p:cNvPr>
          <p:cNvPicPr>
            <a:picLocks noChangeAspect="1"/>
          </p:cNvPicPr>
          <p:nvPr/>
        </p:nvPicPr>
        <p:blipFill>
          <a:blip r:embed="rId28"/>
          <a:stretch>
            <a:fillRect/>
          </a:stretch>
        </p:blipFill>
        <p:spPr>
          <a:xfrm>
            <a:off x="10321989" y="4937529"/>
            <a:ext cx="1732788" cy="490054"/>
          </a:xfrm>
          <a:prstGeom prst="rect">
            <a:avLst/>
          </a:prstGeom>
        </p:spPr>
      </p:pic>
      <p:pic>
        <p:nvPicPr>
          <p:cNvPr id="6" name="Image 5">
            <a:extLst>
              <a:ext uri="{FF2B5EF4-FFF2-40B4-BE49-F238E27FC236}">
                <a16:creationId xmlns:a16="http://schemas.microsoft.com/office/drawing/2014/main" id="{D23E40E7-E365-4F52-A19C-191CC032BBC8}"/>
              </a:ext>
            </a:extLst>
          </p:cNvPr>
          <p:cNvPicPr>
            <a:picLocks noChangeAspect="1"/>
          </p:cNvPicPr>
          <p:nvPr/>
        </p:nvPicPr>
        <p:blipFill>
          <a:blip r:embed="rId29"/>
          <a:stretch>
            <a:fillRect/>
          </a:stretch>
        </p:blipFill>
        <p:spPr>
          <a:xfrm>
            <a:off x="9717135" y="4130042"/>
            <a:ext cx="2234553" cy="530557"/>
          </a:xfrm>
          <a:prstGeom prst="rect">
            <a:avLst/>
          </a:prstGeom>
        </p:spPr>
      </p:pic>
      <p:pic>
        <p:nvPicPr>
          <p:cNvPr id="7" name="Image 6">
            <a:extLst>
              <a:ext uri="{FF2B5EF4-FFF2-40B4-BE49-F238E27FC236}">
                <a16:creationId xmlns:a16="http://schemas.microsoft.com/office/drawing/2014/main" id="{0C292C63-9ACB-43FF-9A7B-3E543698D6D9}"/>
              </a:ext>
            </a:extLst>
          </p:cNvPr>
          <p:cNvPicPr>
            <a:picLocks noChangeAspect="1"/>
          </p:cNvPicPr>
          <p:nvPr/>
        </p:nvPicPr>
        <p:blipFill rotWithShape="1">
          <a:blip r:embed="rId30"/>
          <a:srcRect l="2189" b="9650"/>
          <a:stretch/>
        </p:blipFill>
        <p:spPr>
          <a:xfrm>
            <a:off x="7624363" y="5632788"/>
            <a:ext cx="2178418" cy="514643"/>
          </a:xfrm>
          <a:prstGeom prst="rect">
            <a:avLst/>
          </a:prstGeom>
        </p:spPr>
      </p:pic>
      <p:pic>
        <p:nvPicPr>
          <p:cNvPr id="5" name="Image 4">
            <a:extLst>
              <a:ext uri="{FF2B5EF4-FFF2-40B4-BE49-F238E27FC236}">
                <a16:creationId xmlns:a16="http://schemas.microsoft.com/office/drawing/2014/main" id="{372FB654-9CA5-4F23-A427-57D471DC480F}"/>
              </a:ext>
            </a:extLst>
          </p:cNvPr>
          <p:cNvPicPr>
            <a:picLocks noChangeAspect="1"/>
          </p:cNvPicPr>
          <p:nvPr/>
        </p:nvPicPr>
        <p:blipFill rotWithShape="1">
          <a:blip r:embed="rId31"/>
          <a:srcRect r="55122"/>
          <a:stretch/>
        </p:blipFill>
        <p:spPr>
          <a:xfrm>
            <a:off x="5077701" y="2060955"/>
            <a:ext cx="980696" cy="765108"/>
          </a:xfrm>
          <a:prstGeom prst="rect">
            <a:avLst/>
          </a:prstGeom>
        </p:spPr>
      </p:pic>
      <p:pic>
        <p:nvPicPr>
          <p:cNvPr id="14" name="Image 13">
            <a:extLst>
              <a:ext uri="{FF2B5EF4-FFF2-40B4-BE49-F238E27FC236}">
                <a16:creationId xmlns:a16="http://schemas.microsoft.com/office/drawing/2014/main" id="{BD66173E-DBDF-42BF-88A9-1BC49A911E38}"/>
              </a:ext>
            </a:extLst>
          </p:cNvPr>
          <p:cNvPicPr>
            <a:picLocks noChangeAspect="1"/>
          </p:cNvPicPr>
          <p:nvPr/>
        </p:nvPicPr>
        <p:blipFill>
          <a:blip r:embed="rId32"/>
          <a:stretch>
            <a:fillRect/>
          </a:stretch>
        </p:blipFill>
        <p:spPr>
          <a:xfrm>
            <a:off x="5476567" y="835835"/>
            <a:ext cx="1592154" cy="942353"/>
          </a:xfrm>
          <a:prstGeom prst="rect">
            <a:avLst/>
          </a:prstGeom>
        </p:spPr>
      </p:pic>
    </p:spTree>
    <p:extLst>
      <p:ext uri="{BB962C8B-B14F-4D97-AF65-F5344CB8AC3E}">
        <p14:creationId xmlns:p14="http://schemas.microsoft.com/office/powerpoint/2010/main" val="151745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039844C-C610-45A0-80CE-240334377F54}"/>
              </a:ext>
            </a:extLst>
          </p:cNvPr>
          <p:cNvSpPr>
            <a:spLocks noGrp="1"/>
          </p:cNvSpPr>
          <p:nvPr>
            <p:ph type="ctrTitle"/>
          </p:nvPr>
        </p:nvSpPr>
        <p:spPr/>
        <p:txBody>
          <a:bodyPr/>
          <a:lstStyle/>
          <a:p>
            <a:endParaRPr lang="fr-FR" dirty="0"/>
          </a:p>
        </p:txBody>
      </p:sp>
    </p:spTree>
    <p:extLst>
      <p:ext uri="{BB962C8B-B14F-4D97-AF65-F5344CB8AC3E}">
        <p14:creationId xmlns:p14="http://schemas.microsoft.com/office/powerpoint/2010/main" val="199437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BDC6-3F17-421B-989E-3944CD00305E}"/>
              </a:ext>
            </a:extLst>
          </p:cNvPr>
          <p:cNvSpPr>
            <a:spLocks noGrp="1"/>
          </p:cNvSpPr>
          <p:nvPr>
            <p:ph type="title"/>
          </p:nvPr>
        </p:nvSpPr>
        <p:spPr>
          <a:xfrm>
            <a:off x="3220179" y="49234"/>
            <a:ext cx="8401892" cy="564042"/>
          </a:xfrm>
        </p:spPr>
        <p:txBody>
          <a:bodyPr/>
          <a:lstStyle/>
          <a:p>
            <a:r>
              <a:rPr lang="en-GB" dirty="0"/>
              <a:t>The Requirements Engineering Challenge</a:t>
            </a:r>
          </a:p>
        </p:txBody>
      </p:sp>
      <p:sp>
        <p:nvSpPr>
          <p:cNvPr id="7" name="Text Placeholder 4">
            <a:extLst>
              <a:ext uri="{FF2B5EF4-FFF2-40B4-BE49-F238E27FC236}">
                <a16:creationId xmlns:a16="http://schemas.microsoft.com/office/drawing/2014/main" id="{03DE4D88-B7E1-4720-B215-372A96397D8F}"/>
              </a:ext>
            </a:extLst>
          </p:cNvPr>
          <p:cNvSpPr txBox="1">
            <a:spLocks/>
          </p:cNvSpPr>
          <p:nvPr/>
        </p:nvSpPr>
        <p:spPr>
          <a:xfrm>
            <a:off x="0" y="2345657"/>
            <a:ext cx="12192000" cy="843533"/>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000" dirty="0">
                <a:latin typeface="Century Gothic" panose="020B0502020202020204" pitchFamily="34" charset="0"/>
              </a:rPr>
              <a:t>Embedded system requirements are written </a:t>
            </a:r>
            <a:r>
              <a:rPr lang="en-US" sz="2000" i="1" u="sng" dirty="0">
                <a:latin typeface="Century Gothic" panose="020B0502020202020204" pitchFamily="34" charset="0"/>
              </a:rPr>
              <a:t>by hand</a:t>
            </a:r>
            <a:r>
              <a:rPr lang="en-US" sz="2000" dirty="0">
                <a:latin typeface="Century Gothic" panose="020B0502020202020204" pitchFamily="34" charset="0"/>
              </a:rPr>
              <a:t>.</a:t>
            </a:r>
          </a:p>
          <a:p>
            <a:pPr marL="0" indent="0" algn="ctr">
              <a:buFont typeface="Wingdings" panose="05000000000000000000" pitchFamily="2" charset="2"/>
              <a:buNone/>
            </a:pPr>
            <a:r>
              <a:rPr lang="en-US" sz="2000" dirty="0">
                <a:latin typeface="Century Gothic" panose="020B0502020202020204" pitchFamily="34" charset="0"/>
              </a:rPr>
              <a:t>No requirements validation tool exists.</a:t>
            </a:r>
          </a:p>
          <a:p>
            <a:pPr marL="0" indent="0">
              <a:buFont typeface="Wingdings" panose="05000000000000000000" pitchFamily="2" charset="2"/>
              <a:buNone/>
            </a:pPr>
            <a:endParaRPr lang="en-US" i="1" u="sng" dirty="0"/>
          </a:p>
          <a:p>
            <a:pPr marL="0" indent="0">
              <a:buFont typeface="Wingdings" panose="05000000000000000000" pitchFamily="2" charset="2"/>
              <a:buNone/>
            </a:pPr>
            <a:endParaRPr lang="en-US" dirty="0"/>
          </a:p>
        </p:txBody>
      </p:sp>
      <p:sp>
        <p:nvSpPr>
          <p:cNvPr id="11" name="Text Placeholder 4">
            <a:extLst>
              <a:ext uri="{FF2B5EF4-FFF2-40B4-BE49-F238E27FC236}">
                <a16:creationId xmlns:a16="http://schemas.microsoft.com/office/drawing/2014/main" id="{03DE4D88-B7E1-4720-B215-372A96397D8F}"/>
              </a:ext>
            </a:extLst>
          </p:cNvPr>
          <p:cNvSpPr txBox="1">
            <a:spLocks/>
          </p:cNvSpPr>
          <p:nvPr/>
        </p:nvSpPr>
        <p:spPr>
          <a:xfrm>
            <a:off x="0" y="4090576"/>
            <a:ext cx="12192000" cy="481263"/>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400" b="0" i="0" kern="1200">
                <a:solidFill>
                  <a:schemeClr val="tx2">
                    <a:lumMod val="75000"/>
                  </a:schemeClr>
                </a:solidFill>
                <a:latin typeface="Century Gothic" panose="020B0502020202020204" pitchFamily="34" charset="0"/>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800" kern="1200">
                <a:solidFill>
                  <a:schemeClr val="tx2">
                    <a:lumMod val="7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1600" kern="1200">
                <a:solidFill>
                  <a:schemeClr val="tx2">
                    <a:lumMod val="7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Wingdings" panose="05000000000000000000" pitchFamily="2" charset="2"/>
              <a:buChar char="§"/>
              <a:defRPr sz="1400" kern="1200">
                <a:solidFill>
                  <a:schemeClr val="tx2">
                    <a:lumMod val="7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dirty="0">
                <a:solidFill>
                  <a:srgbClr val="C00000"/>
                </a:solidFill>
              </a:rPr>
              <a:t>70% of design bugs are caused by faulty requirements.</a:t>
            </a:r>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349411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BDC6-3F17-421B-989E-3944CD00305E}"/>
              </a:ext>
            </a:extLst>
          </p:cNvPr>
          <p:cNvSpPr>
            <a:spLocks noGrp="1"/>
          </p:cNvSpPr>
          <p:nvPr>
            <p:ph type="title"/>
          </p:nvPr>
        </p:nvSpPr>
        <p:spPr>
          <a:xfrm>
            <a:off x="3220179" y="49234"/>
            <a:ext cx="8401892" cy="564042"/>
          </a:xfrm>
        </p:spPr>
        <p:txBody>
          <a:bodyPr/>
          <a:lstStyle/>
          <a:p>
            <a:r>
              <a:rPr lang="en-GB" dirty="0"/>
              <a:t>Known Facts in the Embedded System Industry</a:t>
            </a:r>
          </a:p>
        </p:txBody>
      </p:sp>
      <p:graphicFrame>
        <p:nvGraphicFramePr>
          <p:cNvPr id="8" name="Chart 7">
            <a:extLst>
              <a:ext uri="{FF2B5EF4-FFF2-40B4-BE49-F238E27FC236}">
                <a16:creationId xmlns:a16="http://schemas.microsoft.com/office/drawing/2014/main" id="{65DA3CE2-6D3A-423E-9CD6-FF07E846FD4A}"/>
              </a:ext>
            </a:extLst>
          </p:cNvPr>
          <p:cNvGraphicFramePr/>
          <p:nvPr>
            <p:extLst/>
          </p:nvPr>
        </p:nvGraphicFramePr>
        <p:xfrm>
          <a:off x="718133" y="2179437"/>
          <a:ext cx="4907377" cy="3794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7ED178C-2F68-4F60-9734-91262F61C296}"/>
              </a:ext>
            </a:extLst>
          </p:cNvPr>
          <p:cNvGraphicFramePr/>
          <p:nvPr>
            <p:extLst/>
          </p:nvPr>
        </p:nvGraphicFramePr>
        <p:xfrm>
          <a:off x="5968780" y="2179437"/>
          <a:ext cx="5526071" cy="379491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1C4F201A-8534-454E-9167-00B4DB245C20}"/>
              </a:ext>
            </a:extLst>
          </p:cNvPr>
          <p:cNvSpPr txBox="1"/>
          <p:nvPr/>
        </p:nvSpPr>
        <p:spPr>
          <a:xfrm>
            <a:off x="-12920" y="1111429"/>
            <a:ext cx="12192000" cy="707886"/>
          </a:xfrm>
          <a:prstGeom prst="rect">
            <a:avLst/>
          </a:prstGeom>
          <a:noFill/>
        </p:spPr>
        <p:txBody>
          <a:bodyPr wrap="square" rtlCol="0">
            <a:spAutoFit/>
          </a:bodyPr>
          <a:lstStyle/>
          <a:p>
            <a:pPr algn="ctr"/>
            <a:r>
              <a:rPr lang="en-GB" sz="2000" dirty="0">
                <a:solidFill>
                  <a:schemeClr val="tx2">
                    <a:lumMod val="75000"/>
                  </a:schemeClr>
                </a:solidFill>
                <a:latin typeface="Century Gothic" panose="020B0502020202020204" pitchFamily="34" charset="0"/>
              </a:rPr>
              <a:t>Most of the defects are introduced very early but detected very late,</a:t>
            </a:r>
          </a:p>
          <a:p>
            <a:pPr algn="ctr"/>
            <a:r>
              <a:rPr lang="en-GB" sz="2000" dirty="0">
                <a:solidFill>
                  <a:schemeClr val="tx2">
                    <a:lumMod val="75000"/>
                  </a:schemeClr>
                </a:solidFill>
                <a:latin typeface="Century Gothic" panose="020B0502020202020204" pitchFamily="34" charset="0"/>
              </a:rPr>
              <a:t>generating </a:t>
            </a:r>
            <a:r>
              <a:rPr lang="en-GB" sz="2000" dirty="0">
                <a:solidFill>
                  <a:srgbClr val="C00000"/>
                </a:solidFill>
                <a:latin typeface="Century Gothic" panose="020B0502020202020204" pitchFamily="34" charset="0"/>
              </a:rPr>
              <a:t>extremely</a:t>
            </a:r>
            <a:r>
              <a:rPr lang="en-GB" sz="2000" dirty="0">
                <a:solidFill>
                  <a:schemeClr val="tx2">
                    <a:lumMod val="75000"/>
                  </a:schemeClr>
                </a:solidFill>
                <a:latin typeface="Century Gothic" panose="020B0502020202020204" pitchFamily="34" charset="0"/>
              </a:rPr>
              <a:t> </a:t>
            </a:r>
            <a:r>
              <a:rPr lang="en-GB" sz="2000" dirty="0">
                <a:solidFill>
                  <a:srgbClr val="C00000"/>
                </a:solidFill>
                <a:latin typeface="Century Gothic" panose="020B0502020202020204" pitchFamily="34" charset="0"/>
              </a:rPr>
              <a:t>costly iterations </a:t>
            </a:r>
            <a:r>
              <a:rPr lang="en-GB" sz="2000" dirty="0">
                <a:solidFill>
                  <a:schemeClr val="tx2">
                    <a:lumMod val="75000"/>
                  </a:schemeClr>
                </a:solidFill>
                <a:latin typeface="Century Gothic" panose="020B0502020202020204" pitchFamily="34" charset="0"/>
              </a:rPr>
              <a:t>of the development cycle</a:t>
            </a:r>
          </a:p>
        </p:txBody>
      </p:sp>
      <p:sp>
        <p:nvSpPr>
          <p:cNvPr id="3" name="Rectangle 2"/>
          <p:cNvSpPr/>
          <p:nvPr/>
        </p:nvSpPr>
        <p:spPr>
          <a:xfrm>
            <a:off x="4658747" y="5974353"/>
            <a:ext cx="2874505" cy="273473"/>
          </a:xfrm>
          <a:prstGeom prst="rect">
            <a:avLst/>
          </a:prstGeom>
        </p:spPr>
        <p:txBody>
          <a:bodyPr wrap="none">
            <a:spAutoFit/>
          </a:bodyPr>
          <a:lstStyle/>
          <a:p>
            <a:pPr algn="ctr">
              <a:lnSpc>
                <a:spcPct val="107000"/>
              </a:lnSpc>
              <a:spcAft>
                <a:spcPts val="800"/>
              </a:spcAft>
            </a:pPr>
            <a:r>
              <a:rPr lang="fr-FR" sz="1100" dirty="0">
                <a:solidFill>
                  <a:schemeClr val="tx2">
                    <a:lumMod val="75000"/>
                  </a:schemeClr>
                </a:solidFill>
                <a:latin typeface="Century Gothic" panose="020B0502020202020204" pitchFamily="34" charset="0"/>
              </a:rPr>
              <a:t>(source: IBM </a:t>
            </a:r>
            <a:r>
              <a:rPr lang="fr-FR" sz="1100" dirty="0" err="1">
                <a:solidFill>
                  <a:schemeClr val="tx2">
                    <a:lumMod val="75000"/>
                  </a:schemeClr>
                </a:solidFill>
                <a:latin typeface="Century Gothic" panose="020B0502020202020204" pitchFamily="34" charset="0"/>
              </a:rPr>
              <a:t>Systems</a:t>
            </a:r>
            <a:r>
              <a:rPr lang="fr-FR" sz="1100" dirty="0">
                <a:solidFill>
                  <a:schemeClr val="tx2">
                    <a:lumMod val="75000"/>
                  </a:schemeClr>
                </a:solidFill>
                <a:latin typeface="Century Gothic" panose="020B0502020202020204" pitchFamily="34" charset="0"/>
              </a:rPr>
              <a:t> Sciences Institute) </a:t>
            </a:r>
          </a:p>
        </p:txBody>
      </p:sp>
      <p:sp>
        <p:nvSpPr>
          <p:cNvPr id="4" name="Double flèche verticale 3"/>
          <p:cNvSpPr/>
          <p:nvPr/>
        </p:nvSpPr>
        <p:spPr>
          <a:xfrm>
            <a:off x="1447985" y="3429000"/>
            <a:ext cx="190500" cy="771525"/>
          </a:xfrm>
          <a:prstGeom prst="upDown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xplosion 2 4"/>
          <p:cNvSpPr/>
          <p:nvPr/>
        </p:nvSpPr>
        <p:spPr>
          <a:xfrm>
            <a:off x="1000310" y="3621880"/>
            <a:ext cx="447675" cy="385763"/>
          </a:xfrm>
          <a:prstGeom prst="irregularSeal2">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a:t>
            </a:r>
          </a:p>
        </p:txBody>
      </p:sp>
    </p:spTree>
    <p:extLst>
      <p:ext uri="{BB962C8B-B14F-4D97-AF65-F5344CB8AC3E}">
        <p14:creationId xmlns:p14="http://schemas.microsoft.com/office/powerpoint/2010/main" val="40869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FFDA-A053-4CB4-BA6B-EF0A96818EDD}"/>
              </a:ext>
            </a:extLst>
          </p:cNvPr>
          <p:cNvSpPr>
            <a:spLocks noGrp="1"/>
          </p:cNvSpPr>
          <p:nvPr>
            <p:ph type="title"/>
          </p:nvPr>
        </p:nvSpPr>
        <p:spPr>
          <a:xfrm>
            <a:off x="3713747" y="49234"/>
            <a:ext cx="7908324" cy="564042"/>
          </a:xfrm>
        </p:spPr>
        <p:txBody>
          <a:bodyPr/>
          <a:lstStyle/>
          <a:p>
            <a:r>
              <a:rPr lang="en-GB" dirty="0"/>
              <a:t>Trends of Safety-critical Embedded Systems</a:t>
            </a:r>
          </a:p>
        </p:txBody>
      </p:sp>
      <p:graphicFrame>
        <p:nvGraphicFramePr>
          <p:cNvPr id="4" name="Chart 3">
            <a:extLst>
              <a:ext uri="{FF2B5EF4-FFF2-40B4-BE49-F238E27FC236}">
                <a16:creationId xmlns:a16="http://schemas.microsoft.com/office/drawing/2014/main" id="{C9D5909C-D3C8-499E-8A85-3C3D03742B65}"/>
              </a:ext>
            </a:extLst>
          </p:cNvPr>
          <p:cNvGraphicFramePr/>
          <p:nvPr>
            <p:extLst>
              <p:ext uri="{D42A27DB-BD31-4B8C-83A1-F6EECF244321}">
                <p14:modId xmlns:p14="http://schemas.microsoft.com/office/powerpoint/2010/main" val="2226491628"/>
              </p:ext>
            </p:extLst>
          </p:nvPr>
        </p:nvGraphicFramePr>
        <p:xfrm>
          <a:off x="2785942" y="4314945"/>
          <a:ext cx="6503950" cy="22858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826B429-94F4-4C1C-8DC9-C772155BAAAD}"/>
              </a:ext>
            </a:extLst>
          </p:cNvPr>
          <p:cNvSpPr txBox="1"/>
          <p:nvPr/>
        </p:nvSpPr>
        <p:spPr>
          <a:xfrm>
            <a:off x="-933" y="984490"/>
            <a:ext cx="12192000" cy="1015663"/>
          </a:xfrm>
          <a:prstGeom prst="rect">
            <a:avLst/>
          </a:prstGeom>
          <a:noFill/>
        </p:spPr>
        <p:txBody>
          <a:bodyPr wrap="square" rtlCol="0">
            <a:spAutoFit/>
          </a:bodyPr>
          <a:lstStyle/>
          <a:p>
            <a:pPr algn="ctr"/>
            <a:r>
              <a:rPr lang="en-GB" sz="2000" dirty="0">
                <a:solidFill>
                  <a:schemeClr val="tx2">
                    <a:lumMod val="75000"/>
                  </a:schemeClr>
                </a:solidFill>
                <a:latin typeface="Century Gothic" panose="020B0502020202020204" pitchFamily="34" charset="0"/>
              </a:rPr>
              <a:t>The trend in embedded systems industries is towards </a:t>
            </a:r>
          </a:p>
          <a:p>
            <a:pPr algn="ctr"/>
            <a:r>
              <a:rPr lang="en-GB" sz="2000" dirty="0">
                <a:solidFill>
                  <a:srgbClr val="C00000"/>
                </a:solidFill>
                <a:latin typeface="Century Gothic" panose="020B0502020202020204" pitchFamily="34" charset="0"/>
              </a:rPr>
              <a:t>autonomous and ever increasingly complex systems </a:t>
            </a:r>
          </a:p>
          <a:p>
            <a:pPr algn="ctr"/>
            <a:r>
              <a:rPr lang="en-GB" sz="2000" dirty="0">
                <a:solidFill>
                  <a:schemeClr val="tx2">
                    <a:lumMod val="75000"/>
                  </a:schemeClr>
                </a:solidFill>
                <a:latin typeface="Century Gothic" panose="020B0502020202020204" pitchFamily="34" charset="0"/>
              </a:rPr>
              <a:t>with the automotive industry leading the way</a:t>
            </a:r>
          </a:p>
        </p:txBody>
      </p:sp>
      <p:grpSp>
        <p:nvGrpSpPr>
          <p:cNvPr id="10" name="Groupe 26">
            <a:extLst>
              <a:ext uri="{FF2B5EF4-FFF2-40B4-BE49-F238E27FC236}">
                <a16:creationId xmlns:a16="http://schemas.microsoft.com/office/drawing/2014/main" id="{367D16DD-2BCC-486D-BF4C-4935AA811672}"/>
              </a:ext>
            </a:extLst>
          </p:cNvPr>
          <p:cNvGrpSpPr/>
          <p:nvPr/>
        </p:nvGrpSpPr>
        <p:grpSpPr>
          <a:xfrm>
            <a:off x="2179793" y="2412680"/>
            <a:ext cx="771525" cy="800984"/>
            <a:chOff x="548411" y="1604153"/>
            <a:chExt cx="771525" cy="800984"/>
          </a:xfrm>
        </p:grpSpPr>
        <p:sp>
          <p:nvSpPr>
            <p:cNvPr id="12" name="Organigramme : Connecteur page suivante 15">
              <a:extLst>
                <a:ext uri="{FF2B5EF4-FFF2-40B4-BE49-F238E27FC236}">
                  <a16:creationId xmlns:a16="http://schemas.microsoft.com/office/drawing/2014/main" id="{11BD196E-02F4-4E2D-9E1A-74CD28518DB0}"/>
                </a:ext>
              </a:extLst>
            </p:cNvPr>
            <p:cNvSpPr/>
            <p:nvPr/>
          </p:nvSpPr>
          <p:spPr>
            <a:xfrm>
              <a:off x="548411" y="1604153"/>
              <a:ext cx="771525" cy="80098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Picture 14" descr="Résultat de recherche d'images pour &quot;voiture icone&quot;">
              <a:extLst>
                <a:ext uri="{FF2B5EF4-FFF2-40B4-BE49-F238E27FC236}">
                  <a16:creationId xmlns:a16="http://schemas.microsoft.com/office/drawing/2014/main" id="{E359C6A9-BA15-4353-9ECF-9F0F6942F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47" y="1699867"/>
              <a:ext cx="552072" cy="5520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e 25">
            <a:extLst>
              <a:ext uri="{FF2B5EF4-FFF2-40B4-BE49-F238E27FC236}">
                <a16:creationId xmlns:a16="http://schemas.microsoft.com/office/drawing/2014/main" id="{EB467724-675A-4506-919E-1EDBF70DCFA1}"/>
              </a:ext>
            </a:extLst>
          </p:cNvPr>
          <p:cNvGrpSpPr/>
          <p:nvPr/>
        </p:nvGrpSpPr>
        <p:grpSpPr>
          <a:xfrm>
            <a:off x="3942252" y="2418858"/>
            <a:ext cx="771525" cy="800984"/>
            <a:chOff x="2108230" y="1599361"/>
            <a:chExt cx="771525" cy="800984"/>
          </a:xfrm>
        </p:grpSpPr>
        <p:sp>
          <p:nvSpPr>
            <p:cNvPr id="16" name="Organigramme : Connecteur page suivante 32">
              <a:extLst>
                <a:ext uri="{FF2B5EF4-FFF2-40B4-BE49-F238E27FC236}">
                  <a16:creationId xmlns:a16="http://schemas.microsoft.com/office/drawing/2014/main" id="{2FF1DE2E-1843-44F2-8AC3-9064BE658653}"/>
                </a:ext>
              </a:extLst>
            </p:cNvPr>
            <p:cNvSpPr/>
            <p:nvPr/>
          </p:nvSpPr>
          <p:spPr>
            <a:xfrm>
              <a:off x="2108230" y="1599361"/>
              <a:ext cx="771525" cy="80098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8" descr="Résultat de recherche d'images pour &quot;train icone&quot;">
              <a:extLst>
                <a:ext uri="{FF2B5EF4-FFF2-40B4-BE49-F238E27FC236}">
                  <a16:creationId xmlns:a16="http://schemas.microsoft.com/office/drawing/2014/main" id="{848AE04D-D42E-4778-985A-128FD45C6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672" y="1690794"/>
              <a:ext cx="420633" cy="5801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e 24">
            <a:extLst>
              <a:ext uri="{FF2B5EF4-FFF2-40B4-BE49-F238E27FC236}">
                <a16:creationId xmlns:a16="http://schemas.microsoft.com/office/drawing/2014/main" id="{C3E1B13B-CA1C-4640-A847-B31C93D0654A}"/>
              </a:ext>
            </a:extLst>
          </p:cNvPr>
          <p:cNvGrpSpPr/>
          <p:nvPr/>
        </p:nvGrpSpPr>
        <p:grpSpPr>
          <a:xfrm>
            <a:off x="5708179" y="2399661"/>
            <a:ext cx="781367" cy="823730"/>
            <a:chOff x="3900164" y="1581407"/>
            <a:chExt cx="781367" cy="823730"/>
          </a:xfrm>
        </p:grpSpPr>
        <p:sp>
          <p:nvSpPr>
            <p:cNvPr id="20" name="Organigramme : Connecteur page suivante 33">
              <a:extLst>
                <a:ext uri="{FF2B5EF4-FFF2-40B4-BE49-F238E27FC236}">
                  <a16:creationId xmlns:a16="http://schemas.microsoft.com/office/drawing/2014/main" id="{8E069178-DBA3-4F6B-98CC-B4638A92E048}"/>
                </a:ext>
              </a:extLst>
            </p:cNvPr>
            <p:cNvSpPr/>
            <p:nvPr/>
          </p:nvSpPr>
          <p:spPr>
            <a:xfrm>
              <a:off x="3900164" y="1604153"/>
              <a:ext cx="771525" cy="80098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Picture 16" descr="Résultat de recherche d'images pour &quot;avion dessin noir&quot;">
              <a:extLst>
                <a:ext uri="{FF2B5EF4-FFF2-40B4-BE49-F238E27FC236}">
                  <a16:creationId xmlns:a16="http://schemas.microsoft.com/office/drawing/2014/main" id="{EBE81159-4999-45B2-9648-61134EEC33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4466" y="1581407"/>
              <a:ext cx="767065" cy="767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e 18">
            <a:extLst>
              <a:ext uri="{FF2B5EF4-FFF2-40B4-BE49-F238E27FC236}">
                <a16:creationId xmlns:a16="http://schemas.microsoft.com/office/drawing/2014/main" id="{20D9861A-671F-42A0-AEA9-9B469E64A314}"/>
              </a:ext>
            </a:extLst>
          </p:cNvPr>
          <p:cNvGrpSpPr/>
          <p:nvPr/>
        </p:nvGrpSpPr>
        <p:grpSpPr>
          <a:xfrm>
            <a:off x="7417113" y="2425843"/>
            <a:ext cx="771525" cy="800984"/>
            <a:chOff x="5563169" y="1599361"/>
            <a:chExt cx="771525" cy="800984"/>
          </a:xfrm>
        </p:grpSpPr>
        <p:sp>
          <p:nvSpPr>
            <p:cNvPr id="24" name="Organigramme : Connecteur page suivante 34">
              <a:extLst>
                <a:ext uri="{FF2B5EF4-FFF2-40B4-BE49-F238E27FC236}">
                  <a16:creationId xmlns:a16="http://schemas.microsoft.com/office/drawing/2014/main" id="{A3E0DA03-233C-4D8F-A5D8-1953E43F7DED}"/>
                </a:ext>
              </a:extLst>
            </p:cNvPr>
            <p:cNvSpPr/>
            <p:nvPr/>
          </p:nvSpPr>
          <p:spPr>
            <a:xfrm>
              <a:off x="5563169" y="1599361"/>
              <a:ext cx="771525" cy="80098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5" name="Picture 12" descr="Résultat de recherche d'images pour &quot;nucléaire icone&quot;">
              <a:extLst>
                <a:ext uri="{FF2B5EF4-FFF2-40B4-BE49-F238E27FC236}">
                  <a16:creationId xmlns:a16="http://schemas.microsoft.com/office/drawing/2014/main" id="{F3B02CB0-E0A9-4CB0-8FA5-5F68B19E4A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2048" y="1662931"/>
              <a:ext cx="589008" cy="5890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e 17">
            <a:extLst>
              <a:ext uri="{FF2B5EF4-FFF2-40B4-BE49-F238E27FC236}">
                <a16:creationId xmlns:a16="http://schemas.microsoft.com/office/drawing/2014/main" id="{F6AA040D-7EC0-481E-8662-680F4D2EC4CF}"/>
              </a:ext>
            </a:extLst>
          </p:cNvPr>
          <p:cNvGrpSpPr/>
          <p:nvPr/>
        </p:nvGrpSpPr>
        <p:grpSpPr>
          <a:xfrm>
            <a:off x="9225420" y="2422407"/>
            <a:ext cx="771525" cy="800984"/>
            <a:chOff x="7234237" y="1604153"/>
            <a:chExt cx="771525" cy="800984"/>
          </a:xfrm>
        </p:grpSpPr>
        <p:sp>
          <p:nvSpPr>
            <p:cNvPr id="28" name="Organigramme : Connecteur page suivante 35">
              <a:extLst>
                <a:ext uri="{FF2B5EF4-FFF2-40B4-BE49-F238E27FC236}">
                  <a16:creationId xmlns:a16="http://schemas.microsoft.com/office/drawing/2014/main" id="{53EEAAC3-756F-4648-90DA-294678F6FE65}"/>
                </a:ext>
              </a:extLst>
            </p:cNvPr>
            <p:cNvSpPr/>
            <p:nvPr/>
          </p:nvSpPr>
          <p:spPr>
            <a:xfrm>
              <a:off x="7234237" y="1604153"/>
              <a:ext cx="771525" cy="800984"/>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9" name="Picture 22" descr="Résultat de recherche d'images pour &quot;medical device icon&quot;">
              <a:extLst>
                <a:ext uri="{FF2B5EF4-FFF2-40B4-BE49-F238E27FC236}">
                  <a16:creationId xmlns:a16="http://schemas.microsoft.com/office/drawing/2014/main" id="{B89FD03E-D175-412B-864E-AD545805211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422" b="13251"/>
            <a:stretch/>
          </p:blipFill>
          <p:spPr bwMode="auto">
            <a:xfrm>
              <a:off x="7372368" y="1783660"/>
              <a:ext cx="494446" cy="362561"/>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8" descr="Résultat de recherche d'images pour &quot;do 178&quot;">
            <a:extLst>
              <a:ext uri="{FF2B5EF4-FFF2-40B4-BE49-F238E27FC236}">
                <a16:creationId xmlns:a16="http://schemas.microsoft.com/office/drawing/2014/main" id="{000EDE66-F7DD-4B1E-9F3C-E56398A954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14515" y="2327242"/>
            <a:ext cx="453264" cy="44561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4" descr="Résultat de recherche d'images pour &quot;iso 13485 medical devices&quot;">
            <a:extLst>
              <a:ext uri="{FF2B5EF4-FFF2-40B4-BE49-F238E27FC236}">
                <a16:creationId xmlns:a16="http://schemas.microsoft.com/office/drawing/2014/main" id="{8D46E67A-8D35-4436-BB75-7C7F045054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24400" y="2370219"/>
            <a:ext cx="405722" cy="3902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Résultat de recherche d'images pour &quot;iec 61508&quot;">
            <a:extLst>
              <a:ext uri="{FF2B5EF4-FFF2-40B4-BE49-F238E27FC236}">
                <a16:creationId xmlns:a16="http://schemas.microsoft.com/office/drawing/2014/main" id="{042867C9-1432-47A4-9AC4-922A648AD18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7679" y="2370219"/>
            <a:ext cx="347861" cy="380714"/>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33" name="Picture 26" descr="Résultat de recherche d'images pour &quot;iso 26262&quot;">
            <a:extLst>
              <a:ext uri="{FF2B5EF4-FFF2-40B4-BE49-F238E27FC236}">
                <a16:creationId xmlns:a16="http://schemas.microsoft.com/office/drawing/2014/main" id="{3226502F-2129-415E-B872-FC51CFADCF62}"/>
              </a:ext>
            </a:extLst>
          </p:cNvPr>
          <p:cNvPicPr>
            <a:picLocks noChangeAspect="1" noChangeArrowheads="1"/>
          </p:cNvPicPr>
          <p:nvPr/>
        </p:nvPicPr>
        <p:blipFill>
          <a:blip r:embed="rId12">
            <a:duotone>
              <a:prstClr val="black"/>
              <a:schemeClr val="accent2">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2899766" y="2343154"/>
            <a:ext cx="400862" cy="4008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ésultat de recherche d'images pour &quot;iec 61508&quot;">
            <a:extLst>
              <a:ext uri="{FF2B5EF4-FFF2-40B4-BE49-F238E27FC236}">
                <a16:creationId xmlns:a16="http://schemas.microsoft.com/office/drawing/2014/main" id="{48C9FD32-4F52-4301-BE53-022D8EAF7F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9948" y="2383150"/>
            <a:ext cx="347861" cy="380714"/>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27" name="TextBox 4">
            <a:extLst>
              <a:ext uri="{FF2B5EF4-FFF2-40B4-BE49-F238E27FC236}">
                <a16:creationId xmlns:a16="http://schemas.microsoft.com/office/drawing/2014/main" id="{0826B429-94F4-4C1C-8DC9-C772155BAAAD}"/>
              </a:ext>
            </a:extLst>
          </p:cNvPr>
          <p:cNvSpPr txBox="1"/>
          <p:nvPr/>
        </p:nvSpPr>
        <p:spPr>
          <a:xfrm>
            <a:off x="-933" y="3664757"/>
            <a:ext cx="12192000" cy="461665"/>
          </a:xfrm>
          <a:prstGeom prst="rect">
            <a:avLst/>
          </a:prstGeom>
          <a:noFill/>
        </p:spPr>
        <p:txBody>
          <a:bodyPr wrap="square" rtlCol="0">
            <a:spAutoFit/>
          </a:bodyPr>
          <a:lstStyle/>
          <a:p>
            <a:pPr algn="ctr"/>
            <a:r>
              <a:rPr lang="en-GB" sz="2400" dirty="0">
                <a:solidFill>
                  <a:srgbClr val="C00000"/>
                </a:solidFill>
                <a:latin typeface="Century Gothic" panose="020B0502020202020204" pitchFamily="34" charset="0"/>
              </a:rPr>
              <a:t>Engineers cannot master this complexity any more!</a:t>
            </a:r>
          </a:p>
        </p:txBody>
      </p:sp>
      <p:sp>
        <p:nvSpPr>
          <p:cNvPr id="35" name="Rectangle : coins arrondis 34">
            <a:extLst>
              <a:ext uri="{FF2B5EF4-FFF2-40B4-BE49-F238E27FC236}">
                <a16:creationId xmlns:a16="http://schemas.microsoft.com/office/drawing/2014/main" id="{89FB9C71-F7AE-4624-AD40-2ACF9B2CD5CD}"/>
              </a:ext>
            </a:extLst>
          </p:cNvPr>
          <p:cNvSpPr/>
          <p:nvPr/>
        </p:nvSpPr>
        <p:spPr>
          <a:xfrm>
            <a:off x="7015085" y="4927271"/>
            <a:ext cx="1858779" cy="1673554"/>
          </a:xfrm>
          <a:prstGeom prst="roundRect">
            <a:avLst>
              <a:gd name="adj" fmla="val 6227"/>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752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9DAF-DA21-491F-8431-E4C0EDB1848E}"/>
              </a:ext>
            </a:extLst>
          </p:cNvPr>
          <p:cNvSpPr>
            <a:spLocks noGrp="1"/>
          </p:cNvSpPr>
          <p:nvPr>
            <p:ph type="title"/>
          </p:nvPr>
        </p:nvSpPr>
        <p:spPr/>
        <p:txBody>
          <a:bodyPr/>
          <a:lstStyle/>
          <a:p>
            <a:r>
              <a:rPr lang="en-GB" dirty="0"/>
              <a:t>Example of Unexpected System Behaviour</a:t>
            </a:r>
          </a:p>
        </p:txBody>
      </p:sp>
      <p:sp>
        <p:nvSpPr>
          <p:cNvPr id="5" name="Text Placeholder 4">
            <a:extLst>
              <a:ext uri="{FF2B5EF4-FFF2-40B4-BE49-F238E27FC236}">
                <a16:creationId xmlns:a16="http://schemas.microsoft.com/office/drawing/2014/main" id="{03DE4D88-B7E1-4720-B215-372A96397D8F}"/>
              </a:ext>
            </a:extLst>
          </p:cNvPr>
          <p:cNvSpPr>
            <a:spLocks noGrp="1"/>
          </p:cNvSpPr>
          <p:nvPr>
            <p:ph type="body" sz="quarter" idx="16"/>
          </p:nvPr>
        </p:nvSpPr>
        <p:spPr>
          <a:xfrm>
            <a:off x="3048000" y="1065478"/>
            <a:ext cx="6238875" cy="459464"/>
          </a:xfrm>
        </p:spPr>
        <p:txBody>
          <a:bodyPr/>
          <a:lstStyle/>
          <a:p>
            <a:pPr marL="0" indent="0" algn="ctr">
              <a:buNone/>
            </a:pPr>
            <a:r>
              <a:rPr lang="en-US" sz="1800" dirty="0"/>
              <a:t>Volvo demo to journalists – Automated Braking System</a:t>
            </a:r>
            <a:endParaRPr lang="en-US" dirty="0"/>
          </a:p>
          <a:p>
            <a:endParaRPr lang="en-US" dirty="0"/>
          </a:p>
          <a:p>
            <a:endParaRPr lang="en-US" dirty="0"/>
          </a:p>
          <a:p>
            <a:pPr marL="0" indent="0">
              <a:buNone/>
            </a:pPr>
            <a:endParaRPr lang="en-US" dirty="0"/>
          </a:p>
        </p:txBody>
      </p:sp>
      <p:pic>
        <p:nvPicPr>
          <p:cNvPr id="3" name="Volvo fail - Self driving car crashes into peopl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048000" y="2236339"/>
            <a:ext cx="6096000" cy="3429000"/>
          </a:xfrm>
          <a:prstGeom prst="rect">
            <a:avLst/>
          </a:prstGeom>
        </p:spPr>
      </p:pic>
      <p:sp>
        <p:nvSpPr>
          <p:cNvPr id="6" name="Text Placeholder 4">
            <a:extLst>
              <a:ext uri="{FF2B5EF4-FFF2-40B4-BE49-F238E27FC236}">
                <a16:creationId xmlns:a16="http://schemas.microsoft.com/office/drawing/2014/main" id="{03DE4D88-B7E1-4720-B215-372A96397D8F}"/>
              </a:ext>
            </a:extLst>
          </p:cNvPr>
          <p:cNvSpPr txBox="1">
            <a:spLocks/>
          </p:cNvSpPr>
          <p:nvPr/>
        </p:nvSpPr>
        <p:spPr>
          <a:xfrm>
            <a:off x="-8022" y="5581330"/>
            <a:ext cx="12192000" cy="795407"/>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400" b="0" i="0" kern="1200">
                <a:solidFill>
                  <a:schemeClr val="tx2">
                    <a:lumMod val="75000"/>
                  </a:schemeClr>
                </a:solidFill>
                <a:latin typeface="Century Gothic" panose="020B0502020202020204" pitchFamily="34" charset="0"/>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Wingdings" panose="05000000000000000000" pitchFamily="2" charset="2"/>
              <a:buChar char="§"/>
              <a:defRPr sz="1800" kern="1200">
                <a:solidFill>
                  <a:schemeClr val="tx2">
                    <a:lumMod val="7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Wingdings" panose="05000000000000000000" pitchFamily="2" charset="2"/>
              <a:buChar char="§"/>
              <a:defRPr sz="1600" kern="1200">
                <a:solidFill>
                  <a:schemeClr val="tx2">
                    <a:lumMod val="7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Wingdings" panose="05000000000000000000" pitchFamily="2" charset="2"/>
              <a:buChar char="§"/>
              <a:defRPr sz="1400" kern="1200">
                <a:solidFill>
                  <a:schemeClr val="tx2">
                    <a:lumMod val="7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en-US" sz="1800" dirty="0"/>
          </a:p>
          <a:p>
            <a:pPr marL="0" indent="0" algn="ctr">
              <a:buFont typeface="Wingdings" panose="05000000000000000000" pitchFamily="2" charset="2"/>
              <a:buNone/>
            </a:pPr>
            <a:endParaRPr lang="en-US" sz="1800" dirty="0"/>
          </a:p>
          <a:p>
            <a:pPr marL="0" indent="0" algn="ctr">
              <a:buFont typeface="Wingdings" panose="05000000000000000000" pitchFamily="2" charset="2"/>
              <a:buNone/>
            </a:pPr>
            <a:endParaRPr lang="en-GB" dirty="0"/>
          </a:p>
          <a:p>
            <a:endParaRPr lang="en-GB" dirty="0"/>
          </a:p>
          <a:p>
            <a:endParaRPr lang="en-GB" dirty="0"/>
          </a:p>
          <a:p>
            <a:endParaRPr lang="en-US" dirty="0"/>
          </a:p>
          <a:p>
            <a:endParaRPr lang="en-US" dirty="0"/>
          </a:p>
          <a:p>
            <a:endParaRPr lang="en-US" dirty="0"/>
          </a:p>
          <a:p>
            <a:pPr marL="0" indent="0">
              <a:buFont typeface="Wingdings" panose="05000000000000000000" pitchFamily="2" charset="2"/>
              <a:buNone/>
            </a:pPr>
            <a:endParaRPr lang="en-US" dirty="0"/>
          </a:p>
        </p:txBody>
      </p:sp>
    </p:spTree>
    <p:extLst>
      <p:ext uri="{BB962C8B-B14F-4D97-AF65-F5344CB8AC3E}">
        <p14:creationId xmlns:p14="http://schemas.microsoft.com/office/powerpoint/2010/main" val="158748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23171">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srcRect l="29283" t="34783" r="41435" b="12811"/>
          <a:stretch/>
        </p:blipFill>
        <p:spPr>
          <a:xfrm>
            <a:off x="4452263" y="1240330"/>
            <a:ext cx="3570135" cy="3593991"/>
          </a:xfrm>
          <a:prstGeom prst="rect">
            <a:avLst/>
          </a:prstGeom>
        </p:spPr>
      </p:pic>
      <p:sp>
        <p:nvSpPr>
          <p:cNvPr id="2" name="Title 1">
            <a:extLst>
              <a:ext uri="{FF2B5EF4-FFF2-40B4-BE49-F238E27FC236}">
                <a16:creationId xmlns:a16="http://schemas.microsoft.com/office/drawing/2014/main" id="{C191500C-14E2-47A7-A630-B8D42DEF2F1E}"/>
              </a:ext>
            </a:extLst>
          </p:cNvPr>
          <p:cNvSpPr>
            <a:spLocks noGrp="1"/>
          </p:cNvSpPr>
          <p:nvPr>
            <p:ph type="title"/>
          </p:nvPr>
        </p:nvSpPr>
        <p:spPr/>
        <p:txBody>
          <a:bodyPr/>
          <a:lstStyle/>
          <a:p>
            <a:r>
              <a:rPr lang="en-GB" dirty="0"/>
              <a:t>The “V” Cycle and Tools</a:t>
            </a:r>
          </a:p>
        </p:txBody>
      </p:sp>
      <p:sp>
        <p:nvSpPr>
          <p:cNvPr id="7" name="TextBox 6">
            <a:extLst>
              <a:ext uri="{FF2B5EF4-FFF2-40B4-BE49-F238E27FC236}">
                <a16:creationId xmlns:a16="http://schemas.microsoft.com/office/drawing/2014/main" id="{C0B1C889-4C86-4F88-A76F-06101789C969}"/>
              </a:ext>
            </a:extLst>
          </p:cNvPr>
          <p:cNvSpPr txBox="1"/>
          <p:nvPr/>
        </p:nvSpPr>
        <p:spPr>
          <a:xfrm>
            <a:off x="95160" y="5276397"/>
            <a:ext cx="12192000" cy="707886"/>
          </a:xfrm>
          <a:prstGeom prst="rect">
            <a:avLst/>
          </a:prstGeom>
          <a:noFill/>
        </p:spPr>
        <p:txBody>
          <a:bodyPr wrap="square" rtlCol="0">
            <a:spAutoFit/>
          </a:bodyPr>
          <a:lstStyle/>
          <a:p>
            <a:pPr algn="ctr"/>
            <a:r>
              <a:rPr lang="en-GB" sz="2000" dirty="0">
                <a:solidFill>
                  <a:srgbClr val="C00000"/>
                </a:solidFill>
                <a:latin typeface="Century Gothic" panose="020B0502020202020204" pitchFamily="34" charset="0"/>
              </a:rPr>
              <a:t>At no point is a tool used to validate the requirements</a:t>
            </a:r>
            <a:r>
              <a:rPr lang="en-GB" sz="2000" dirty="0">
                <a:solidFill>
                  <a:schemeClr val="tx2">
                    <a:lumMod val="75000"/>
                  </a:schemeClr>
                </a:solidFill>
                <a:latin typeface="Century Gothic" panose="020B0502020202020204" pitchFamily="34" charset="0"/>
              </a:rPr>
              <a:t>, </a:t>
            </a:r>
          </a:p>
          <a:p>
            <a:pPr algn="ctr"/>
            <a:r>
              <a:rPr lang="en-GB" sz="2000" dirty="0">
                <a:solidFill>
                  <a:schemeClr val="tx2">
                    <a:lumMod val="75000"/>
                  </a:schemeClr>
                </a:solidFill>
                <a:latin typeface="Century Gothic" panose="020B0502020202020204" pitchFamily="34" charset="0"/>
              </a:rPr>
              <a:t>which are the corner stone of the system</a:t>
            </a:r>
          </a:p>
        </p:txBody>
      </p:sp>
      <p:sp>
        <p:nvSpPr>
          <p:cNvPr id="37" name="TextBox 36">
            <a:extLst>
              <a:ext uri="{FF2B5EF4-FFF2-40B4-BE49-F238E27FC236}">
                <a16:creationId xmlns:a16="http://schemas.microsoft.com/office/drawing/2014/main" id="{A9C1068D-9DA5-42AA-96D8-F2515466C704}"/>
              </a:ext>
            </a:extLst>
          </p:cNvPr>
          <p:cNvSpPr txBox="1"/>
          <p:nvPr/>
        </p:nvSpPr>
        <p:spPr>
          <a:xfrm>
            <a:off x="1274545" y="1584498"/>
            <a:ext cx="3031599" cy="307777"/>
          </a:xfrm>
          <a:prstGeom prst="rect">
            <a:avLst/>
          </a:prstGeom>
          <a:noFill/>
        </p:spPr>
        <p:txBody>
          <a:bodyPr wrap="none" rtlCol="0">
            <a:spAutoFit/>
          </a:bodyPr>
          <a:lstStyle/>
          <a:p>
            <a:pPr algn="ctr"/>
            <a:r>
              <a:rPr lang="en-GB" sz="1400" dirty="0">
                <a:solidFill>
                  <a:schemeClr val="tx2">
                    <a:lumMod val="75000"/>
                  </a:schemeClr>
                </a:solidFill>
                <a:latin typeface="Century Gothic" panose="020B0502020202020204" pitchFamily="34" charset="0"/>
              </a:rPr>
              <a:t>Requirement Management Tools</a:t>
            </a:r>
          </a:p>
        </p:txBody>
      </p:sp>
      <p:sp>
        <p:nvSpPr>
          <p:cNvPr id="39" name="TextBox 38">
            <a:extLst>
              <a:ext uri="{FF2B5EF4-FFF2-40B4-BE49-F238E27FC236}">
                <a16:creationId xmlns:a16="http://schemas.microsoft.com/office/drawing/2014/main" id="{A95FBE62-6D9F-42F9-AB18-CD53D1836D13}"/>
              </a:ext>
            </a:extLst>
          </p:cNvPr>
          <p:cNvSpPr txBox="1"/>
          <p:nvPr/>
        </p:nvSpPr>
        <p:spPr>
          <a:xfrm>
            <a:off x="7539909" y="2753502"/>
            <a:ext cx="2374341" cy="307777"/>
          </a:xfrm>
          <a:prstGeom prst="rect">
            <a:avLst/>
          </a:prstGeom>
          <a:noFill/>
        </p:spPr>
        <p:txBody>
          <a:bodyPr wrap="square" rtlCol="0">
            <a:spAutoFit/>
          </a:bodyPr>
          <a:lstStyle/>
          <a:p>
            <a:pPr algn="ctr"/>
            <a:r>
              <a:rPr lang="en-GB" sz="1400" dirty="0">
                <a:solidFill>
                  <a:schemeClr val="tx2">
                    <a:lumMod val="75000"/>
                  </a:schemeClr>
                </a:solidFill>
                <a:latin typeface="Century Gothic" panose="020B0502020202020204" pitchFamily="34" charset="0"/>
              </a:rPr>
              <a:t>Automated Testing Tools</a:t>
            </a:r>
          </a:p>
        </p:txBody>
      </p:sp>
      <p:sp>
        <p:nvSpPr>
          <p:cNvPr id="10" name="TextBox 36">
            <a:extLst>
              <a:ext uri="{FF2B5EF4-FFF2-40B4-BE49-F238E27FC236}">
                <a16:creationId xmlns:a16="http://schemas.microsoft.com/office/drawing/2014/main" id="{A9C1068D-9DA5-42AA-96D8-F2515466C704}"/>
              </a:ext>
            </a:extLst>
          </p:cNvPr>
          <p:cNvSpPr txBox="1"/>
          <p:nvPr/>
        </p:nvSpPr>
        <p:spPr>
          <a:xfrm>
            <a:off x="1320635" y="2753502"/>
            <a:ext cx="3624710" cy="307777"/>
          </a:xfrm>
          <a:prstGeom prst="rect">
            <a:avLst/>
          </a:prstGeom>
          <a:noFill/>
        </p:spPr>
        <p:txBody>
          <a:bodyPr wrap="none" rtlCol="0">
            <a:spAutoFit/>
          </a:bodyPr>
          <a:lstStyle/>
          <a:p>
            <a:pPr algn="ctr"/>
            <a:r>
              <a:rPr lang="en-GB" sz="1400" dirty="0">
                <a:solidFill>
                  <a:schemeClr val="tx2">
                    <a:lumMod val="75000"/>
                  </a:schemeClr>
                </a:solidFill>
                <a:latin typeface="Century Gothic" panose="020B0502020202020204" pitchFamily="34" charset="0"/>
              </a:rPr>
              <a:t>Model-Based System Engineering Tools</a:t>
            </a:r>
          </a:p>
        </p:txBody>
      </p:sp>
      <p:sp>
        <p:nvSpPr>
          <p:cNvPr id="11" name="TextBox 38">
            <a:extLst>
              <a:ext uri="{FF2B5EF4-FFF2-40B4-BE49-F238E27FC236}">
                <a16:creationId xmlns:a16="http://schemas.microsoft.com/office/drawing/2014/main" id="{A95FBE62-6D9F-42F9-AB18-CD53D1836D13}"/>
              </a:ext>
            </a:extLst>
          </p:cNvPr>
          <p:cNvSpPr txBox="1"/>
          <p:nvPr/>
        </p:nvSpPr>
        <p:spPr>
          <a:xfrm>
            <a:off x="8022398" y="1587708"/>
            <a:ext cx="2034531" cy="369332"/>
          </a:xfrm>
          <a:prstGeom prst="rect">
            <a:avLst/>
          </a:prstGeom>
          <a:noFill/>
        </p:spPr>
        <p:txBody>
          <a:bodyPr wrap="none" rtlCol="0">
            <a:spAutoFit/>
          </a:bodyPr>
          <a:lstStyle/>
          <a:p>
            <a:pPr algn="ctr"/>
            <a:r>
              <a:rPr lang="en-GB" dirty="0">
                <a:solidFill>
                  <a:schemeClr val="tx2">
                    <a:lumMod val="75000"/>
                  </a:schemeClr>
                </a:solidFill>
                <a:latin typeface="Century Gothic" panose="020B0502020202020204" pitchFamily="34" charset="0"/>
              </a:rPr>
              <a:t> </a:t>
            </a:r>
            <a:r>
              <a:rPr lang="en-GB" sz="1400" dirty="0">
                <a:solidFill>
                  <a:schemeClr val="tx2">
                    <a:lumMod val="75000"/>
                  </a:schemeClr>
                </a:solidFill>
                <a:latin typeface="Century Gothic" panose="020B0502020202020204" pitchFamily="34" charset="0"/>
              </a:rPr>
              <a:t>Integration Test Tools</a:t>
            </a:r>
            <a:endParaRPr lang="en-GB" dirty="0">
              <a:solidFill>
                <a:schemeClr val="tx2">
                  <a:lumMod val="75000"/>
                </a:schemeClr>
              </a:solidFill>
              <a:latin typeface="Century Gothic" panose="020B0502020202020204" pitchFamily="34" charset="0"/>
            </a:endParaRPr>
          </a:p>
        </p:txBody>
      </p:sp>
      <p:pic>
        <p:nvPicPr>
          <p:cNvPr id="13" name="Picture 2" descr="Résultat de recherche d'images pour &quot;sysml logo&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84" y="3085616"/>
            <a:ext cx="437812" cy="454162"/>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7801" y="4064585"/>
            <a:ext cx="644220" cy="644220"/>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3256" y="3037326"/>
            <a:ext cx="1009512" cy="502451"/>
          </a:xfrm>
          <a:prstGeom prst="rect">
            <a:avLst/>
          </a:prstGeom>
        </p:spPr>
      </p:pic>
      <p:grpSp>
        <p:nvGrpSpPr>
          <p:cNvPr id="18" name="Groupe 17"/>
          <p:cNvGrpSpPr/>
          <p:nvPr/>
        </p:nvGrpSpPr>
        <p:grpSpPr>
          <a:xfrm>
            <a:off x="2063186" y="1903613"/>
            <a:ext cx="557767" cy="533856"/>
            <a:chOff x="3146915" y="2679104"/>
            <a:chExt cx="557767" cy="533856"/>
          </a:xfrm>
        </p:grpSpPr>
        <p:pic>
          <p:nvPicPr>
            <p:cNvPr id="19" name="Picture 2" descr="Résultat de recherche d'images pour &quot;ibm rational doors&quot;"/>
            <p:cNvPicPr>
              <a:picLocks noChangeAspect="1" noChangeArrowheads="1"/>
            </p:cNvPicPr>
            <p:nvPr/>
          </p:nvPicPr>
          <p:blipFill rotWithShape="1">
            <a:blip r:embed="rId7">
              <a:extLst>
                <a:ext uri="{28A0092B-C50C-407E-A947-70E740481C1C}">
                  <a14:useLocalDpi xmlns:a14="http://schemas.microsoft.com/office/drawing/2010/main" val="0"/>
                </a:ext>
              </a:extLst>
            </a:blip>
            <a:srcRect l="50095" b="36605"/>
            <a:stretch/>
          </p:blipFill>
          <p:spPr bwMode="auto">
            <a:xfrm>
              <a:off x="3256253" y="2966799"/>
              <a:ext cx="448429" cy="24616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Résultat de recherche d'images pour &quot;ibm rational doors&quot;"/>
            <p:cNvPicPr>
              <a:picLocks noChangeAspect="1" noChangeArrowheads="1"/>
            </p:cNvPicPr>
            <p:nvPr/>
          </p:nvPicPr>
          <p:blipFill rotWithShape="1">
            <a:blip r:embed="rId7">
              <a:extLst>
                <a:ext uri="{28A0092B-C50C-407E-A947-70E740481C1C}">
                  <a14:useLocalDpi xmlns:a14="http://schemas.microsoft.com/office/drawing/2010/main" val="0"/>
                </a:ext>
              </a:extLst>
            </a:blip>
            <a:srcRect r="49255"/>
            <a:stretch/>
          </p:blipFill>
          <p:spPr bwMode="auto">
            <a:xfrm>
              <a:off x="3146915" y="2679104"/>
              <a:ext cx="455978" cy="3882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e 20"/>
          <p:cNvGrpSpPr/>
          <p:nvPr/>
        </p:nvGrpSpPr>
        <p:grpSpPr>
          <a:xfrm>
            <a:off x="8718203" y="2002276"/>
            <a:ext cx="642923" cy="499057"/>
            <a:chOff x="6103814" y="3736305"/>
            <a:chExt cx="642923" cy="499057"/>
          </a:xfrm>
        </p:grpSpPr>
        <p:pic>
          <p:nvPicPr>
            <p:cNvPr id="22" name="Picture 6" descr="Résultat de recherche d'images pour &quot;national instrument&quot;"/>
            <p:cNvPicPr>
              <a:picLocks noChangeAspect="1" noChangeArrowheads="1"/>
            </p:cNvPicPr>
            <p:nvPr/>
          </p:nvPicPr>
          <p:blipFill rotWithShape="1">
            <a:blip r:embed="rId8">
              <a:extLst>
                <a:ext uri="{28A0092B-C50C-407E-A947-70E740481C1C}">
                  <a14:useLocalDpi xmlns:a14="http://schemas.microsoft.com/office/drawing/2010/main" val="0"/>
                </a:ext>
              </a:extLst>
            </a:blip>
            <a:srcRect l="22559" b="65645"/>
            <a:stretch/>
          </p:blipFill>
          <p:spPr bwMode="auto">
            <a:xfrm>
              <a:off x="6103814" y="4007190"/>
              <a:ext cx="642923" cy="228172"/>
            </a:xfrm>
            <a:prstGeom prst="rect">
              <a:avLst/>
            </a:prstGeom>
            <a:noFill/>
            <a:effectLst>
              <a:outerShdw blurRad="50800" dist="12700" dir="54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23" name="Picture 6" descr="Résultat de recherche d'images pour &quot;national instrument&quot;"/>
            <p:cNvPicPr>
              <a:picLocks noChangeAspect="1" noChangeArrowheads="1"/>
            </p:cNvPicPr>
            <p:nvPr/>
          </p:nvPicPr>
          <p:blipFill rotWithShape="1">
            <a:blip r:embed="rId8">
              <a:extLst>
                <a:ext uri="{28A0092B-C50C-407E-A947-70E740481C1C}">
                  <a14:useLocalDpi xmlns:a14="http://schemas.microsoft.com/office/drawing/2010/main" val="0"/>
                </a:ext>
              </a:extLst>
            </a:blip>
            <a:srcRect r="76937" b="63755"/>
            <a:stretch/>
          </p:blipFill>
          <p:spPr bwMode="auto">
            <a:xfrm>
              <a:off x="6267826" y="3736305"/>
              <a:ext cx="215460" cy="270885"/>
            </a:xfrm>
            <a:prstGeom prst="rect">
              <a:avLst/>
            </a:prstGeom>
            <a:noFill/>
            <a:effectLst>
              <a:outerShdw blurRad="50800" dist="12700" dir="5400000" algn="ctr" rotWithShape="0">
                <a:schemeClr val="bg1"/>
              </a:outerShdw>
            </a:effectLst>
            <a:extLst>
              <a:ext uri="{909E8E84-426E-40DD-AFC4-6F175D3DCCD1}">
                <a14:hiddenFill xmlns:a14="http://schemas.microsoft.com/office/drawing/2010/main">
                  <a:solidFill>
                    <a:srgbClr val="FFFFFF"/>
                  </a:solidFill>
                </a14:hiddenFill>
              </a:ext>
            </a:extLst>
          </p:spPr>
        </p:pic>
      </p:grpSp>
      <p:sp>
        <p:nvSpPr>
          <p:cNvPr id="43" name="TextBox 36">
            <a:extLst>
              <a:ext uri="{FF2B5EF4-FFF2-40B4-BE49-F238E27FC236}">
                <a16:creationId xmlns:a16="http://schemas.microsoft.com/office/drawing/2014/main" id="{A9C1068D-9DA5-42AA-96D8-F2515466C704}"/>
              </a:ext>
            </a:extLst>
          </p:cNvPr>
          <p:cNvSpPr txBox="1"/>
          <p:nvPr/>
        </p:nvSpPr>
        <p:spPr>
          <a:xfrm>
            <a:off x="1809079" y="3794690"/>
            <a:ext cx="3541354" cy="307777"/>
          </a:xfrm>
          <a:prstGeom prst="rect">
            <a:avLst/>
          </a:prstGeom>
          <a:noFill/>
        </p:spPr>
        <p:txBody>
          <a:bodyPr wrap="none" rtlCol="0">
            <a:spAutoFit/>
          </a:bodyPr>
          <a:lstStyle/>
          <a:p>
            <a:pPr algn="ctr"/>
            <a:r>
              <a:rPr lang="en-GB" sz="1400" dirty="0">
                <a:solidFill>
                  <a:schemeClr val="tx2">
                    <a:lumMod val="75000"/>
                  </a:schemeClr>
                </a:solidFill>
                <a:latin typeface="Century Gothic" panose="020B0502020202020204" pitchFamily="34" charset="0"/>
              </a:rPr>
              <a:t>Simulation and Code Generation Tools</a:t>
            </a:r>
          </a:p>
        </p:txBody>
      </p:sp>
      <p:pic>
        <p:nvPicPr>
          <p:cNvPr id="44" name="Imag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0372" y="3915472"/>
            <a:ext cx="929690" cy="697268"/>
          </a:xfrm>
          <a:prstGeom prst="rect">
            <a:avLst/>
          </a:prstGeom>
        </p:spPr>
      </p:pic>
      <p:sp>
        <p:nvSpPr>
          <p:cNvPr id="45" name="TextBox 38">
            <a:extLst>
              <a:ext uri="{FF2B5EF4-FFF2-40B4-BE49-F238E27FC236}">
                <a16:creationId xmlns:a16="http://schemas.microsoft.com/office/drawing/2014/main" id="{A95FBE62-6D9F-42F9-AB18-CD53D1836D13}"/>
              </a:ext>
            </a:extLst>
          </p:cNvPr>
          <p:cNvSpPr txBox="1"/>
          <p:nvPr/>
        </p:nvSpPr>
        <p:spPr>
          <a:xfrm>
            <a:off x="7095929" y="3789736"/>
            <a:ext cx="2632249" cy="307777"/>
          </a:xfrm>
          <a:prstGeom prst="rect">
            <a:avLst/>
          </a:prstGeom>
          <a:noFill/>
        </p:spPr>
        <p:txBody>
          <a:bodyPr wrap="square" rtlCol="0">
            <a:spAutoFit/>
          </a:bodyPr>
          <a:lstStyle/>
          <a:p>
            <a:pPr algn="ctr"/>
            <a:r>
              <a:rPr lang="en-GB" sz="1400" dirty="0">
                <a:solidFill>
                  <a:schemeClr val="tx2">
                    <a:lumMod val="75000"/>
                  </a:schemeClr>
                </a:solidFill>
                <a:latin typeface="Century Gothic" panose="020B0502020202020204" pitchFamily="34" charset="0"/>
              </a:rPr>
              <a:t>Automated Checking Tools</a:t>
            </a:r>
          </a:p>
        </p:txBody>
      </p:sp>
      <p:pic>
        <p:nvPicPr>
          <p:cNvPr id="6" name="Image 5">
            <a:extLst>
              <a:ext uri="{FF2B5EF4-FFF2-40B4-BE49-F238E27FC236}">
                <a16:creationId xmlns:a16="http://schemas.microsoft.com/office/drawing/2014/main" id="{63351EB2-44E9-4B59-AD96-A2C932DA3601}"/>
              </a:ext>
            </a:extLst>
          </p:cNvPr>
          <p:cNvPicPr>
            <a:picLocks noChangeAspect="1"/>
          </p:cNvPicPr>
          <p:nvPr/>
        </p:nvPicPr>
        <p:blipFill>
          <a:blip r:embed="rId10"/>
          <a:stretch>
            <a:fillRect/>
          </a:stretch>
        </p:blipFill>
        <p:spPr>
          <a:xfrm>
            <a:off x="3132990" y="4081838"/>
            <a:ext cx="1057537" cy="492613"/>
          </a:xfrm>
          <a:prstGeom prst="rect">
            <a:avLst/>
          </a:prstGeom>
        </p:spPr>
      </p:pic>
      <p:pic>
        <p:nvPicPr>
          <p:cNvPr id="8" name="Image 7">
            <a:extLst>
              <a:ext uri="{FF2B5EF4-FFF2-40B4-BE49-F238E27FC236}">
                <a16:creationId xmlns:a16="http://schemas.microsoft.com/office/drawing/2014/main" id="{927F5CA4-D5B4-4E4B-A2EA-96070145E41E}"/>
              </a:ext>
            </a:extLst>
          </p:cNvPr>
          <p:cNvPicPr>
            <a:picLocks noChangeAspect="1"/>
          </p:cNvPicPr>
          <p:nvPr/>
        </p:nvPicPr>
        <p:blipFill>
          <a:blip r:embed="rId11"/>
          <a:stretch>
            <a:fillRect/>
          </a:stretch>
        </p:blipFill>
        <p:spPr>
          <a:xfrm>
            <a:off x="8026181" y="4124534"/>
            <a:ext cx="1726792" cy="279143"/>
          </a:xfrm>
          <a:prstGeom prst="rect">
            <a:avLst/>
          </a:prstGeom>
        </p:spPr>
      </p:pic>
      <p:pic>
        <p:nvPicPr>
          <p:cNvPr id="9" name="Image 8">
            <a:extLst>
              <a:ext uri="{FF2B5EF4-FFF2-40B4-BE49-F238E27FC236}">
                <a16:creationId xmlns:a16="http://schemas.microsoft.com/office/drawing/2014/main" id="{9C8649DC-87D9-47AE-AF6D-5F1562163FEC}"/>
              </a:ext>
            </a:extLst>
          </p:cNvPr>
          <p:cNvPicPr>
            <a:picLocks noChangeAspect="1"/>
          </p:cNvPicPr>
          <p:nvPr/>
        </p:nvPicPr>
        <p:blipFill>
          <a:blip r:embed="rId12"/>
          <a:stretch>
            <a:fillRect/>
          </a:stretch>
        </p:blipFill>
        <p:spPr>
          <a:xfrm>
            <a:off x="9961875" y="3945990"/>
            <a:ext cx="676275" cy="685800"/>
          </a:xfrm>
          <a:prstGeom prst="rect">
            <a:avLst/>
          </a:prstGeom>
        </p:spPr>
      </p:pic>
      <p:pic>
        <p:nvPicPr>
          <p:cNvPr id="12" name="Image 11">
            <a:extLst>
              <a:ext uri="{FF2B5EF4-FFF2-40B4-BE49-F238E27FC236}">
                <a16:creationId xmlns:a16="http://schemas.microsoft.com/office/drawing/2014/main" id="{0B24F432-3BBA-4591-8F83-ABC72A21A3FA}"/>
              </a:ext>
            </a:extLst>
          </p:cNvPr>
          <p:cNvPicPr>
            <a:picLocks noChangeAspect="1"/>
          </p:cNvPicPr>
          <p:nvPr/>
        </p:nvPicPr>
        <p:blipFill>
          <a:blip r:embed="rId13"/>
          <a:stretch>
            <a:fillRect/>
          </a:stretch>
        </p:blipFill>
        <p:spPr>
          <a:xfrm>
            <a:off x="2802268" y="1883760"/>
            <a:ext cx="946102" cy="526807"/>
          </a:xfrm>
          <a:prstGeom prst="rect">
            <a:avLst/>
          </a:prstGeom>
        </p:spPr>
      </p:pic>
    </p:spTree>
    <p:extLst>
      <p:ext uri="{BB962C8B-B14F-4D97-AF65-F5344CB8AC3E}">
        <p14:creationId xmlns:p14="http://schemas.microsoft.com/office/powerpoint/2010/main" val="342883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17688" y="2367940"/>
            <a:ext cx="3571876" cy="3590925"/>
          </a:xfrm>
          <a:prstGeom prst="rect">
            <a:avLst/>
          </a:prstGeom>
        </p:spPr>
      </p:pic>
      <p:pic>
        <p:nvPicPr>
          <p:cNvPr id="8" name="Imag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2949" y="2370090"/>
            <a:ext cx="3543300" cy="3590925"/>
          </a:xfrm>
          <a:prstGeom prst="rect">
            <a:avLst/>
          </a:prstGeom>
        </p:spPr>
      </p:pic>
      <p:pic>
        <p:nvPicPr>
          <p:cNvPr id="6" name="Imag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14345" y="2379615"/>
            <a:ext cx="3578942" cy="3588775"/>
          </a:xfrm>
          <a:prstGeom prst="rect">
            <a:avLst/>
          </a:prstGeom>
        </p:spPr>
      </p:pic>
      <p:sp>
        <p:nvSpPr>
          <p:cNvPr id="2" name="Title 1">
            <a:extLst>
              <a:ext uri="{FF2B5EF4-FFF2-40B4-BE49-F238E27FC236}">
                <a16:creationId xmlns:a16="http://schemas.microsoft.com/office/drawing/2014/main" id="{25072624-0C08-4974-B450-6F799941C0B9}"/>
              </a:ext>
            </a:extLst>
          </p:cNvPr>
          <p:cNvSpPr>
            <a:spLocks noGrp="1"/>
          </p:cNvSpPr>
          <p:nvPr>
            <p:ph type="title"/>
          </p:nvPr>
        </p:nvSpPr>
        <p:spPr>
          <a:xfrm>
            <a:off x="4076699" y="17150"/>
            <a:ext cx="7526969" cy="564042"/>
          </a:xfrm>
        </p:spPr>
        <p:txBody>
          <a:bodyPr/>
          <a:lstStyle/>
          <a:p>
            <a:r>
              <a:rPr lang="en-GB" dirty="0"/>
              <a:t>A new paradigm – </a:t>
            </a:r>
            <a:r>
              <a:rPr lang="en-GB" b="1" dirty="0"/>
              <a:t>R</a:t>
            </a:r>
            <a:r>
              <a:rPr lang="en-GB" dirty="0"/>
              <a:t>equirements-</a:t>
            </a:r>
            <a:r>
              <a:rPr lang="en-GB" b="1" dirty="0"/>
              <a:t>I</a:t>
            </a:r>
            <a:r>
              <a:rPr lang="en-GB" dirty="0"/>
              <a:t>n-the-</a:t>
            </a:r>
            <a:r>
              <a:rPr lang="en-GB" b="1" dirty="0"/>
              <a:t>L</a:t>
            </a:r>
            <a:r>
              <a:rPr lang="en-GB" dirty="0"/>
              <a:t>oop</a:t>
            </a:r>
          </a:p>
        </p:txBody>
      </p:sp>
      <p:sp>
        <p:nvSpPr>
          <p:cNvPr id="16" name="TextBox 10">
            <a:extLst>
              <a:ext uri="{FF2B5EF4-FFF2-40B4-BE49-F238E27FC236}">
                <a16:creationId xmlns:a16="http://schemas.microsoft.com/office/drawing/2014/main" id="{610C1B52-EBFA-4A60-B060-55BD4772B145}"/>
              </a:ext>
            </a:extLst>
          </p:cNvPr>
          <p:cNvSpPr txBox="1"/>
          <p:nvPr/>
        </p:nvSpPr>
        <p:spPr>
          <a:xfrm>
            <a:off x="1344364" y="1154487"/>
            <a:ext cx="9500470" cy="400110"/>
          </a:xfrm>
          <a:prstGeom prst="rect">
            <a:avLst/>
          </a:prstGeom>
          <a:noFill/>
        </p:spPr>
        <p:txBody>
          <a:bodyPr wrap="square" rtlCol="0">
            <a:spAutoFit/>
          </a:bodyPr>
          <a:lstStyle>
            <a:defPPr>
              <a:defRPr lang="fr-FR"/>
            </a:defPPr>
            <a:lvl1pPr algn="ctr">
              <a:defRPr sz="2400">
                <a:solidFill>
                  <a:srgbClr val="C00000"/>
                </a:solidFill>
                <a:latin typeface="Century Gothic" panose="020B0502020202020204" pitchFamily="34" charset="0"/>
              </a:defRPr>
            </a:lvl1pPr>
          </a:lstStyle>
          <a:p>
            <a:r>
              <a:rPr lang="en-GB" sz="2000" dirty="0"/>
              <a:t> Simulation is the key for validating requirements</a:t>
            </a:r>
          </a:p>
        </p:txBody>
      </p:sp>
      <p:sp>
        <p:nvSpPr>
          <p:cNvPr id="4" name="Rectangle 3">
            <a:extLst>
              <a:ext uri="{FF2B5EF4-FFF2-40B4-BE49-F238E27FC236}">
                <a16:creationId xmlns:a16="http://schemas.microsoft.com/office/drawing/2014/main" id="{DF7F2117-ED65-4AC4-B97C-08CEA2714D57}"/>
              </a:ext>
            </a:extLst>
          </p:cNvPr>
          <p:cNvSpPr/>
          <p:nvPr/>
        </p:nvSpPr>
        <p:spPr>
          <a:xfrm>
            <a:off x="-2459" y="5629523"/>
            <a:ext cx="1568778" cy="12284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03899A3E-7F4C-4422-93F7-1C973D1F8D94}"/>
              </a:ext>
            </a:extLst>
          </p:cNvPr>
          <p:cNvSpPr/>
          <p:nvPr/>
        </p:nvSpPr>
        <p:spPr>
          <a:xfrm>
            <a:off x="9417189" y="4382217"/>
            <a:ext cx="742950" cy="660400"/>
          </a:xfrm>
          <a:prstGeom prst="rect">
            <a:avLst/>
          </a:prstGeom>
          <a:solidFill>
            <a:schemeClr val="tx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SUT</a:t>
            </a:r>
          </a:p>
        </p:txBody>
      </p:sp>
      <p:sp>
        <p:nvSpPr>
          <p:cNvPr id="33" name="Rectangle 32">
            <a:extLst>
              <a:ext uri="{FF2B5EF4-FFF2-40B4-BE49-F238E27FC236}">
                <a16:creationId xmlns:a16="http://schemas.microsoft.com/office/drawing/2014/main" id="{F12ED03D-FE9F-4EEC-97C4-EC8D760B3ECD}"/>
              </a:ext>
            </a:extLst>
          </p:cNvPr>
          <p:cNvSpPr/>
          <p:nvPr/>
        </p:nvSpPr>
        <p:spPr>
          <a:xfrm>
            <a:off x="8126707" y="4366185"/>
            <a:ext cx="758825" cy="660400"/>
          </a:xfrm>
          <a:prstGeom prst="rect">
            <a:avLst/>
          </a:prstGeom>
          <a:solidFill>
            <a:srgbClr val="71AB18"/>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eaLnBrk="1" fontAlgn="auto" hangingPunct="1">
              <a:spcBef>
                <a:spcPts val="0"/>
              </a:spcBef>
              <a:spcAft>
                <a:spcPts val="0"/>
              </a:spcAft>
              <a:defRPr/>
            </a:pPr>
            <a:r>
              <a:rPr lang="en-GB" sz="1400" dirty="0"/>
              <a:t>Test Vectors</a:t>
            </a:r>
          </a:p>
        </p:txBody>
      </p:sp>
      <p:sp>
        <p:nvSpPr>
          <p:cNvPr id="34" name="ZoneTexte 58">
            <a:extLst>
              <a:ext uri="{FF2B5EF4-FFF2-40B4-BE49-F238E27FC236}">
                <a16:creationId xmlns:a16="http://schemas.microsoft.com/office/drawing/2014/main" id="{2E559FCC-DB99-4131-82AB-F955B714DC8E}"/>
              </a:ext>
            </a:extLst>
          </p:cNvPr>
          <p:cNvSpPr txBox="1">
            <a:spLocks noChangeArrowheads="1"/>
          </p:cNvSpPr>
          <p:nvPr/>
        </p:nvSpPr>
        <p:spPr bwMode="auto">
          <a:xfrm>
            <a:off x="9317230" y="5042375"/>
            <a:ext cx="10246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fr-FR"/>
            </a:defPPr>
            <a:lvl1pPr algn="ctr">
              <a:defRPr sz="1200" b="1">
                <a:latin typeface="+mj-lt"/>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n-GB" altLang="fr-FR" dirty="0"/>
              <a:t>Code or FMU</a:t>
            </a:r>
          </a:p>
        </p:txBody>
      </p:sp>
      <p:sp>
        <p:nvSpPr>
          <p:cNvPr id="35" name="ZoneTexte 59">
            <a:extLst>
              <a:ext uri="{FF2B5EF4-FFF2-40B4-BE49-F238E27FC236}">
                <a16:creationId xmlns:a16="http://schemas.microsoft.com/office/drawing/2014/main" id="{32523C0D-F42F-4915-8B4F-C2DF296BDB5A}"/>
              </a:ext>
            </a:extLst>
          </p:cNvPr>
          <p:cNvSpPr txBox="1">
            <a:spLocks noChangeArrowheads="1"/>
          </p:cNvSpPr>
          <p:nvPr/>
        </p:nvSpPr>
        <p:spPr bwMode="auto">
          <a:xfrm>
            <a:off x="8046086" y="5055317"/>
            <a:ext cx="927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fr-FR" sz="1200" b="1" dirty="0">
                <a:latin typeface="+mj-lt"/>
                <a:cs typeface="Arial" panose="020B0604020202020204" pitchFamily="34" charset="0"/>
              </a:rPr>
              <a:t>(generated)</a:t>
            </a:r>
          </a:p>
        </p:txBody>
      </p:sp>
      <p:sp>
        <p:nvSpPr>
          <p:cNvPr id="36" name="Rectangle 35">
            <a:extLst>
              <a:ext uri="{FF2B5EF4-FFF2-40B4-BE49-F238E27FC236}">
                <a16:creationId xmlns:a16="http://schemas.microsoft.com/office/drawing/2014/main" id="{000DC045-0A5C-4D05-A0AC-CA5108E3E386}"/>
              </a:ext>
            </a:extLst>
          </p:cNvPr>
          <p:cNvSpPr/>
          <p:nvPr/>
        </p:nvSpPr>
        <p:spPr>
          <a:xfrm>
            <a:off x="10196652" y="5342655"/>
            <a:ext cx="760412" cy="660400"/>
          </a:xfrm>
          <a:prstGeom prst="rect">
            <a:avLst/>
          </a:prstGeom>
          <a:solidFill>
            <a:schemeClr val="accent5">
              <a:lumMod val="60000"/>
              <a:lumOff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algn="ctr" eaLnBrk="1" fontAlgn="auto" hangingPunct="1">
              <a:spcBef>
                <a:spcPts val="0"/>
              </a:spcBef>
              <a:spcAft>
                <a:spcPts val="0"/>
              </a:spcAft>
              <a:defRPr/>
            </a:pPr>
            <a:r>
              <a:rPr lang="en-GB" sz="1400" dirty="0">
                <a:solidFill>
                  <a:schemeClr val="tx1"/>
                </a:solidFill>
              </a:rPr>
              <a:t>Observers</a:t>
            </a:r>
          </a:p>
        </p:txBody>
      </p:sp>
      <p:cxnSp>
        <p:nvCxnSpPr>
          <p:cNvPr id="37" name="Connecteur en angle 63">
            <a:extLst>
              <a:ext uri="{FF2B5EF4-FFF2-40B4-BE49-F238E27FC236}">
                <a16:creationId xmlns:a16="http://schemas.microsoft.com/office/drawing/2014/main" id="{7192B449-454D-4FDF-A738-70756BA4F41C}"/>
              </a:ext>
            </a:extLst>
          </p:cNvPr>
          <p:cNvCxnSpPr/>
          <p:nvPr/>
        </p:nvCxnSpPr>
        <p:spPr>
          <a:xfrm>
            <a:off x="9201289" y="4709242"/>
            <a:ext cx="966788" cy="957263"/>
          </a:xfrm>
          <a:prstGeom prst="bentConnector3">
            <a:avLst>
              <a:gd name="adj1" fmla="val -2589"/>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cteur en angle 64">
            <a:extLst>
              <a:ext uri="{FF2B5EF4-FFF2-40B4-BE49-F238E27FC236}">
                <a16:creationId xmlns:a16="http://schemas.microsoft.com/office/drawing/2014/main" id="{B3BC843A-ABF6-48D8-9B0B-A8B5A3C41B49}"/>
              </a:ext>
            </a:extLst>
          </p:cNvPr>
          <p:cNvCxnSpPr/>
          <p:nvPr/>
        </p:nvCxnSpPr>
        <p:spPr>
          <a:xfrm rot="16200000" flipH="1">
            <a:off x="10245071" y="5024361"/>
            <a:ext cx="614362" cy="0"/>
          </a:xfrm>
          <a:prstGeom prst="bentConnector3">
            <a:avLst>
              <a:gd name="adj1" fmla="val 50000"/>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Connecteur en angle 65">
            <a:extLst>
              <a:ext uri="{FF2B5EF4-FFF2-40B4-BE49-F238E27FC236}">
                <a16:creationId xmlns:a16="http://schemas.microsoft.com/office/drawing/2014/main" id="{62E02CAE-C638-4CA0-B6DF-888C526C1E54}"/>
              </a:ext>
            </a:extLst>
          </p:cNvPr>
          <p:cNvCxnSpPr/>
          <p:nvPr/>
        </p:nvCxnSpPr>
        <p:spPr>
          <a:xfrm flipH="1" flipV="1">
            <a:off x="8121789" y="4715592"/>
            <a:ext cx="2047875" cy="1588"/>
          </a:xfrm>
          <a:prstGeom prst="bentConnector5">
            <a:avLst>
              <a:gd name="adj1" fmla="val -18231"/>
              <a:gd name="adj2" fmla="val 42470584"/>
              <a:gd name="adj3" fmla="val 111164"/>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Ellipse 66">
            <a:extLst>
              <a:ext uri="{FF2B5EF4-FFF2-40B4-BE49-F238E27FC236}">
                <a16:creationId xmlns:a16="http://schemas.microsoft.com/office/drawing/2014/main" id="{A5DE9E3A-F9AC-455B-891C-7FFAF3556149}"/>
              </a:ext>
            </a:extLst>
          </p:cNvPr>
          <p:cNvSpPr/>
          <p:nvPr/>
        </p:nvSpPr>
        <p:spPr>
          <a:xfrm>
            <a:off x="10504627" y="4712417"/>
            <a:ext cx="71437"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1" name="Ellipse 67">
            <a:extLst>
              <a:ext uri="{FF2B5EF4-FFF2-40B4-BE49-F238E27FC236}">
                <a16:creationId xmlns:a16="http://schemas.microsoft.com/office/drawing/2014/main" id="{E72A29B6-8A2C-402A-8D3F-D67CEB4646DA}"/>
              </a:ext>
            </a:extLst>
          </p:cNvPr>
          <p:cNvSpPr/>
          <p:nvPr/>
        </p:nvSpPr>
        <p:spPr>
          <a:xfrm>
            <a:off x="9153664" y="4683842"/>
            <a:ext cx="73025"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42" name="Connecteur droit avec flèche 9">
            <a:extLst>
              <a:ext uri="{FF2B5EF4-FFF2-40B4-BE49-F238E27FC236}">
                <a16:creationId xmlns:a16="http://schemas.microsoft.com/office/drawing/2014/main" id="{6651A5AD-473C-46DD-BE39-60B7A8F7EDCD}"/>
              </a:ext>
            </a:extLst>
          </p:cNvPr>
          <p:cNvCxnSpPr>
            <a:cxnSpLocks/>
            <a:endCxn id="32" idx="1"/>
          </p:cNvCxnSpPr>
          <p:nvPr/>
        </p:nvCxnSpPr>
        <p:spPr>
          <a:xfrm flipV="1">
            <a:off x="8922670" y="4712417"/>
            <a:ext cx="494519" cy="4763"/>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ZoneTexte 59">
            <a:extLst>
              <a:ext uri="{FF2B5EF4-FFF2-40B4-BE49-F238E27FC236}">
                <a16:creationId xmlns:a16="http://schemas.microsoft.com/office/drawing/2014/main" id="{B6E7EF2B-472E-4769-8755-088BD430FA1B}"/>
              </a:ext>
            </a:extLst>
          </p:cNvPr>
          <p:cNvSpPr txBox="1">
            <a:spLocks noChangeArrowheads="1"/>
          </p:cNvSpPr>
          <p:nvPr/>
        </p:nvSpPr>
        <p:spPr bwMode="auto">
          <a:xfrm>
            <a:off x="9954925" y="5990839"/>
            <a:ext cx="1440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fr-FR" sz="1200" b="1" dirty="0">
                <a:latin typeface="+mj-lt"/>
                <a:cs typeface="Arial" panose="020B0604020202020204" pitchFamily="34" charset="0"/>
              </a:rPr>
              <a:t>Requirements</a:t>
            </a:r>
          </a:p>
          <a:p>
            <a:pPr algn="ctr" eaLnBrk="1" hangingPunct="1"/>
            <a:r>
              <a:rPr lang="en-GB" altLang="fr-FR" sz="1200" b="1" dirty="0">
                <a:latin typeface="+mj-lt"/>
                <a:cs typeface="Arial" panose="020B0604020202020204" pitchFamily="34" charset="0"/>
              </a:rPr>
              <a:t>&amp;  coverage metrics</a:t>
            </a:r>
          </a:p>
        </p:txBody>
      </p:sp>
      <p:pic>
        <p:nvPicPr>
          <p:cNvPr id="9" name="Image 8">
            <a:extLst>
              <a:ext uri="{FF2B5EF4-FFF2-40B4-BE49-F238E27FC236}">
                <a16:creationId xmlns:a16="http://schemas.microsoft.com/office/drawing/2014/main" id="{79634D3D-763D-4643-ADCC-6B8D7E3576A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4639"/>
          <a:stretch/>
        </p:blipFill>
        <p:spPr>
          <a:xfrm>
            <a:off x="344488" y="3867491"/>
            <a:ext cx="4488770" cy="2042391"/>
          </a:xfrm>
          <a:prstGeom prst="rect">
            <a:avLst/>
          </a:prstGeom>
        </p:spPr>
      </p:pic>
      <p:sp>
        <p:nvSpPr>
          <p:cNvPr id="25" name="TextBox 10">
            <a:extLst>
              <a:ext uri="{FF2B5EF4-FFF2-40B4-BE49-F238E27FC236}">
                <a16:creationId xmlns:a16="http://schemas.microsoft.com/office/drawing/2014/main" id="{1896F1B3-22F5-4734-89BB-0638752F5987}"/>
              </a:ext>
            </a:extLst>
          </p:cNvPr>
          <p:cNvSpPr txBox="1"/>
          <p:nvPr/>
        </p:nvSpPr>
        <p:spPr>
          <a:xfrm>
            <a:off x="7592445" y="2620253"/>
            <a:ext cx="4474207" cy="923330"/>
          </a:xfrm>
          <a:prstGeom prst="rect">
            <a:avLst/>
          </a:prstGeom>
          <a:noFill/>
        </p:spPr>
        <p:txBody>
          <a:bodyPr wrap="square" rtlCol="0">
            <a:spAutoFit/>
          </a:bodyPr>
          <a:lstStyle/>
          <a:p>
            <a:pPr algn="ctr"/>
            <a:r>
              <a:rPr lang="en-GB" dirty="0">
                <a:solidFill>
                  <a:schemeClr val="tx2">
                    <a:lumMod val="75000"/>
                  </a:schemeClr>
                </a:solidFill>
                <a:latin typeface="Century Gothic" panose="020B0502020202020204" pitchFamily="34" charset="0"/>
              </a:rPr>
              <a:t>Code can be </a:t>
            </a:r>
            <a:r>
              <a:rPr lang="en-GB" dirty="0">
                <a:solidFill>
                  <a:srgbClr val="C00000"/>
                </a:solidFill>
                <a:latin typeface="Century Gothic" panose="020B0502020202020204" pitchFamily="34" charset="0"/>
              </a:rPr>
              <a:t>stimulated </a:t>
            </a:r>
            <a:r>
              <a:rPr lang="en-GB" dirty="0">
                <a:solidFill>
                  <a:schemeClr val="tx2">
                    <a:lumMod val="75000"/>
                  </a:schemeClr>
                </a:solidFill>
                <a:latin typeface="Century Gothic" panose="020B0502020202020204" pitchFamily="34" charset="0"/>
              </a:rPr>
              <a:t>with</a:t>
            </a:r>
            <a:br>
              <a:rPr lang="en-GB" dirty="0">
                <a:solidFill>
                  <a:srgbClr val="C00000"/>
                </a:solidFill>
                <a:latin typeface="Century Gothic" panose="020B0502020202020204" pitchFamily="34" charset="0"/>
              </a:rPr>
            </a:br>
            <a:r>
              <a:rPr lang="en-GB" dirty="0">
                <a:solidFill>
                  <a:schemeClr val="tx2">
                    <a:lumMod val="75000"/>
                  </a:schemeClr>
                </a:solidFill>
                <a:latin typeface="Century Gothic" panose="020B0502020202020204" pitchFamily="34" charset="0"/>
              </a:rPr>
              <a:t>automatically generated </a:t>
            </a:r>
            <a:r>
              <a:rPr lang="en-GB" dirty="0">
                <a:solidFill>
                  <a:srgbClr val="C00000"/>
                </a:solidFill>
                <a:latin typeface="Century Gothic" panose="020B0502020202020204" pitchFamily="34" charset="0"/>
              </a:rPr>
              <a:t>test vectors</a:t>
            </a:r>
            <a:r>
              <a:rPr lang="en-GB" dirty="0">
                <a:solidFill>
                  <a:schemeClr val="tx2">
                    <a:lumMod val="75000"/>
                  </a:schemeClr>
                </a:solidFill>
                <a:latin typeface="Century Gothic" panose="020B0502020202020204" pitchFamily="34" charset="0"/>
              </a:rPr>
              <a:t> and </a:t>
            </a:r>
            <a:r>
              <a:rPr lang="en-GB" dirty="0">
                <a:solidFill>
                  <a:srgbClr val="C00000"/>
                </a:solidFill>
                <a:latin typeface="Century Gothic" panose="020B0502020202020204" pitchFamily="34" charset="0"/>
              </a:rPr>
              <a:t>checked against requirements</a:t>
            </a:r>
          </a:p>
        </p:txBody>
      </p:sp>
      <p:sp>
        <p:nvSpPr>
          <p:cNvPr id="26" name="TextBox 10">
            <a:extLst>
              <a:ext uri="{FF2B5EF4-FFF2-40B4-BE49-F238E27FC236}">
                <a16:creationId xmlns:a16="http://schemas.microsoft.com/office/drawing/2014/main" id="{26462347-A163-4F37-9603-D62C860612B8}"/>
              </a:ext>
            </a:extLst>
          </p:cNvPr>
          <p:cNvSpPr txBox="1"/>
          <p:nvPr/>
        </p:nvSpPr>
        <p:spPr>
          <a:xfrm>
            <a:off x="403822" y="2399263"/>
            <a:ext cx="3672877" cy="1200329"/>
          </a:xfrm>
          <a:prstGeom prst="rect">
            <a:avLst/>
          </a:prstGeom>
          <a:noFill/>
        </p:spPr>
        <p:txBody>
          <a:bodyPr wrap="square" rtlCol="0">
            <a:spAutoFit/>
          </a:bodyPr>
          <a:lstStyle/>
          <a:p>
            <a:pPr algn="ctr"/>
            <a:r>
              <a:rPr lang="en-GB" dirty="0">
                <a:solidFill>
                  <a:schemeClr val="tx2">
                    <a:lumMod val="75000"/>
                  </a:schemeClr>
                </a:solidFill>
                <a:latin typeface="Century Gothic" panose="020B0502020202020204" pitchFamily="34" charset="0"/>
              </a:rPr>
              <a:t>Simulation of requirements allows for the</a:t>
            </a:r>
            <a:br>
              <a:rPr lang="en-GB" dirty="0">
                <a:solidFill>
                  <a:schemeClr val="tx2">
                    <a:lumMod val="75000"/>
                  </a:schemeClr>
                </a:solidFill>
                <a:latin typeface="Century Gothic" panose="020B0502020202020204" pitchFamily="34" charset="0"/>
              </a:rPr>
            </a:br>
            <a:r>
              <a:rPr lang="en-GB" dirty="0">
                <a:solidFill>
                  <a:srgbClr val="C00000"/>
                </a:solidFill>
                <a:latin typeface="Century Gothic" panose="020B0502020202020204" pitchFamily="34" charset="0"/>
              </a:rPr>
              <a:t>early validation of system specifications</a:t>
            </a:r>
          </a:p>
        </p:txBody>
      </p:sp>
    </p:spTree>
    <p:extLst>
      <p:ext uri="{BB962C8B-B14F-4D97-AF65-F5344CB8AC3E}">
        <p14:creationId xmlns:p14="http://schemas.microsoft.com/office/powerpoint/2010/main" val="38310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p:bldP spid="35" grpId="0"/>
      <p:bldP spid="36" grpId="0" animBg="1"/>
      <p:bldP spid="40" grpId="0" animBg="1"/>
      <p:bldP spid="41" grpId="0" animBg="1"/>
      <p:bldP spid="45"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FFDA-A053-4CB4-BA6B-EF0A96818EDD}"/>
              </a:ext>
            </a:extLst>
          </p:cNvPr>
          <p:cNvSpPr>
            <a:spLocks noGrp="1"/>
          </p:cNvSpPr>
          <p:nvPr>
            <p:ph type="title"/>
          </p:nvPr>
        </p:nvSpPr>
        <p:spPr>
          <a:xfrm>
            <a:off x="3220179" y="49234"/>
            <a:ext cx="8401892" cy="564042"/>
          </a:xfrm>
        </p:spPr>
        <p:txBody>
          <a:bodyPr/>
          <a:lstStyle/>
          <a:p>
            <a:r>
              <a:rPr lang="en-GB" dirty="0"/>
              <a:t>Argosim Value Proposition</a:t>
            </a:r>
          </a:p>
        </p:txBody>
      </p:sp>
      <p:sp>
        <p:nvSpPr>
          <p:cNvPr id="64" name="Text Placeholder 4">
            <a:extLst>
              <a:ext uri="{FF2B5EF4-FFF2-40B4-BE49-F238E27FC236}">
                <a16:creationId xmlns:a16="http://schemas.microsoft.com/office/drawing/2014/main" id="{03DE4D88-B7E1-4720-B215-372A96397D8F}"/>
              </a:ext>
            </a:extLst>
          </p:cNvPr>
          <p:cNvSpPr txBox="1">
            <a:spLocks/>
          </p:cNvSpPr>
          <p:nvPr/>
        </p:nvSpPr>
        <p:spPr>
          <a:xfrm>
            <a:off x="0" y="923757"/>
            <a:ext cx="12192000" cy="1005556"/>
          </a:xfrm>
          <a:prstGeom prst="rect">
            <a:avLst/>
          </a:prstGeom>
        </p:spPr>
        <p:txBody>
          <a:bodyPr/>
          <a:lstStyle>
            <a:lvl1pPr marL="457200" indent="-457200" algn="l" defTabSz="457200" rtl="0" eaLnBrk="1" latinLnBrk="0" hangingPunct="1">
              <a:spcBef>
                <a:spcPct val="20000"/>
              </a:spcBef>
              <a:buFont typeface="Wingdings" panose="05000000000000000000" pitchFamily="2" charset="2"/>
              <a:buChar char="q"/>
              <a:defRPr sz="2800" b="0" i="0" kern="1200">
                <a:solidFill>
                  <a:schemeClr val="tx2">
                    <a:lumMod val="75000"/>
                  </a:schemeClr>
                </a:solidFill>
                <a:latin typeface="Futura Book"/>
                <a:ea typeface="+mn-ea"/>
                <a:cs typeface="Futura Book"/>
              </a:defRPr>
            </a:lvl1pPr>
            <a:lvl2pPr marL="742950" indent="-285750" algn="l" defTabSz="457200" rtl="0" eaLnBrk="1" latinLnBrk="0" hangingPunct="1">
              <a:spcBef>
                <a:spcPct val="20000"/>
              </a:spcBef>
              <a:buFont typeface="Wingdings" panose="05000000000000000000" pitchFamily="2" charset="2"/>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Wingdings" panose="05000000000000000000" pitchFamily="2" charset="2"/>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Wingdings" panose="05000000000000000000" pitchFamily="2" charset="2"/>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300"/>
              </a:spcAft>
              <a:buFont typeface="Wingdings" panose="05000000000000000000" pitchFamily="2" charset="2"/>
              <a:buNone/>
            </a:pPr>
            <a:r>
              <a:rPr lang="en-US" sz="2000" dirty="0">
                <a:solidFill>
                  <a:srgbClr val="C00000"/>
                </a:solidFill>
                <a:latin typeface="Century Gothic" panose="020B0502020202020204" pitchFamily="34" charset="0"/>
              </a:rPr>
              <a:t>                        is the first simulation tool that allows to detect </a:t>
            </a:r>
          </a:p>
          <a:p>
            <a:pPr marL="0" indent="0" algn="ctr">
              <a:buFont typeface="Wingdings" panose="05000000000000000000" pitchFamily="2" charset="2"/>
              <a:buNone/>
            </a:pPr>
            <a:r>
              <a:rPr lang="en-US" sz="2000" dirty="0">
                <a:solidFill>
                  <a:srgbClr val="C00000"/>
                </a:solidFill>
                <a:latin typeface="Century Gothic" panose="020B0502020202020204" pitchFamily="34" charset="0"/>
              </a:rPr>
              <a:t>ambiguous, incorrect, missing and conflicting requirements</a:t>
            </a:r>
          </a:p>
          <a:p>
            <a:pPr marL="0" indent="0">
              <a:buFont typeface="Wingdings" panose="05000000000000000000" pitchFamily="2" charset="2"/>
              <a:buNone/>
            </a:pPr>
            <a:endParaRPr lang="en-US" sz="1800" dirty="0">
              <a:latin typeface="Century Gothic" panose="020B0502020202020204" pitchFamily="34" charset="0"/>
            </a:endParaRPr>
          </a:p>
        </p:txBody>
      </p:sp>
      <p:pic>
        <p:nvPicPr>
          <p:cNvPr id="65" name="Image 64"/>
          <p:cNvPicPr>
            <a:picLocks noChangeAspect="1"/>
          </p:cNvPicPr>
          <p:nvPr/>
        </p:nvPicPr>
        <p:blipFill rotWithShape="1">
          <a:blip r:embed="rId3"/>
          <a:srcRect b="6223"/>
          <a:stretch/>
        </p:blipFill>
        <p:spPr>
          <a:xfrm>
            <a:off x="1650758" y="1985854"/>
            <a:ext cx="8890484" cy="4414947"/>
          </a:xfrm>
          <a:prstGeom prst="rect">
            <a:avLst/>
          </a:prstGeom>
          <a:effectLst>
            <a:outerShdw blurRad="127000" dist="127000" dir="2700000" algn="tl" rotWithShape="0">
              <a:prstClr val="black">
                <a:alpha val="40000"/>
              </a:prstClr>
            </a:outerShdw>
          </a:effectLst>
        </p:spPr>
      </p:pic>
      <p:pic>
        <p:nvPicPr>
          <p:cNvPr id="63" name="Image 62"/>
          <p:cNvPicPr>
            <a:picLocks noChangeAspect="1"/>
          </p:cNvPicPr>
          <p:nvPr/>
        </p:nvPicPr>
        <p:blipFill rotWithShape="1">
          <a:blip r:embed="rId4">
            <a:extLst>
              <a:ext uri="{28A0092B-C50C-407E-A947-70E740481C1C}">
                <a14:useLocalDpi xmlns:a14="http://schemas.microsoft.com/office/drawing/2010/main" val="0"/>
              </a:ext>
            </a:extLst>
          </a:blip>
          <a:srcRect t="26182" b="36172"/>
          <a:stretch/>
        </p:blipFill>
        <p:spPr>
          <a:xfrm>
            <a:off x="2205239" y="834028"/>
            <a:ext cx="2091101" cy="556528"/>
          </a:xfrm>
          <a:prstGeom prst="rect">
            <a:avLst/>
          </a:prstGeom>
        </p:spPr>
      </p:pic>
    </p:spTree>
    <p:extLst>
      <p:ext uri="{BB962C8B-B14F-4D97-AF65-F5344CB8AC3E}">
        <p14:creationId xmlns:p14="http://schemas.microsoft.com/office/powerpoint/2010/main" val="3665892477"/>
      </p:ext>
    </p:extLst>
  </p:cSld>
  <p:clrMapOvr>
    <a:masterClrMapping/>
  </p:clrMapOvr>
</p:sld>
</file>

<file path=ppt/theme/theme1.xml><?xml version="1.0" encoding="utf-8"?>
<a:theme xmlns:a="http://schemas.openxmlformats.org/drawingml/2006/main" name="ARGOSIM :">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1311</Words>
  <Application>Microsoft Office PowerPoint</Application>
  <PresentationFormat>Grand écran</PresentationFormat>
  <Paragraphs>221</Paragraphs>
  <Slides>21</Slides>
  <Notes>15</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Arial Narrow</vt:lpstr>
      <vt:lpstr>Calibri</vt:lpstr>
      <vt:lpstr>Calibri Light</vt:lpstr>
      <vt:lpstr>Century Gothic</vt:lpstr>
      <vt:lpstr>Futura</vt:lpstr>
      <vt:lpstr>Futura Book</vt:lpstr>
      <vt:lpstr>Wingdings</vt:lpstr>
      <vt:lpstr>ARGOSIM :</vt:lpstr>
      <vt:lpstr>VALIDATE EMBEDDED SYSTEMS REQUIREMENTS  WITH REQUIREMENT-IN-THE-LOOP SIMULATION</vt:lpstr>
      <vt:lpstr>Argosim Company Profile</vt:lpstr>
      <vt:lpstr>The Requirements Engineering Challenge</vt:lpstr>
      <vt:lpstr>Known Facts in the Embedded System Industry</vt:lpstr>
      <vt:lpstr>Trends of Safety-critical Embedded Systems</vt:lpstr>
      <vt:lpstr>Example of Unexpected System Behaviour</vt:lpstr>
      <vt:lpstr>The “V” Cycle and Tools</vt:lpstr>
      <vt:lpstr>A new paradigm – Requirements-In-the-Loop</vt:lpstr>
      <vt:lpstr>Argosim Value Proposition</vt:lpstr>
      <vt:lpstr>Functional Systems Requirements</vt:lpstr>
      <vt:lpstr>Writing Requirements in STIMULUS</vt:lpstr>
      <vt:lpstr>Simulating Requirements in STIMULUS</vt:lpstr>
      <vt:lpstr>Simulating Requirements: behind the scene</vt:lpstr>
      <vt:lpstr>From Requirements to System Validation</vt:lpstr>
      <vt:lpstr>Where does STIMULUS come from ?</vt:lpstr>
      <vt:lpstr>STIMULUS Language: Genealogical table</vt:lpstr>
      <vt:lpstr>STIMULUS Language: Genealogical table</vt:lpstr>
      <vt:lpstr>STIMULUS Language: Genealogical table</vt:lpstr>
      <vt:lpstr>Whats’more in STIMULUS language versus Lustre/Lutin</vt:lpstr>
      <vt:lpstr>STIMULUS Users</vt:lpstr>
      <vt:lpstr>Présentation PowerPoint</vt:lpstr>
    </vt:vector>
  </TitlesOfParts>
  <Company>ACID Création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 WURSTHORN</dc:creator>
  <cp:lastModifiedBy>bjeannet</cp:lastModifiedBy>
  <cp:revision>658</cp:revision>
  <dcterms:created xsi:type="dcterms:W3CDTF">2013-12-17T10:31:45Z</dcterms:created>
  <dcterms:modified xsi:type="dcterms:W3CDTF">2018-06-04T15:31:55Z</dcterms:modified>
  <cp:contentStatus/>
</cp:coreProperties>
</file>